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notesSlides/notesSlide4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5.xml" ContentType="application/vnd.openxmlformats-officedocument.presentationml.notesSlide+xml"/>
  <Override PartName="/ppt/tags/tag10.xml" ContentType="application/vnd.openxmlformats-officedocument.presentationml.tags+xml"/>
  <Override PartName="/ppt/notesSlides/notesSlide6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7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8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9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10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11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12.xml" ContentType="application/vnd.openxmlformats-officedocument.presentationml.notesSlide+xml"/>
  <Override PartName="/ppt/tags/tag24.xml" ContentType="application/vnd.openxmlformats-officedocument.presentationml.tags+xml"/>
  <Override PartName="/ppt/notesSlides/notesSlide13.xml" ContentType="application/vnd.openxmlformats-officedocument.presentationml.notesSlide+xml"/>
  <Override PartName="/ppt/tags/tag25.xml" ContentType="application/vnd.openxmlformats-officedocument.presentationml.tags+xml"/>
  <Override PartName="/ppt/notesSlides/notesSlide14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15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72" r:id="rId2"/>
    <p:sldId id="299" r:id="rId3"/>
    <p:sldId id="300" r:id="rId4"/>
    <p:sldId id="319" r:id="rId5"/>
    <p:sldId id="301" r:id="rId6"/>
    <p:sldId id="302" r:id="rId7"/>
    <p:sldId id="303" r:id="rId8"/>
    <p:sldId id="304" r:id="rId9"/>
    <p:sldId id="310" r:id="rId10"/>
    <p:sldId id="311" r:id="rId11"/>
    <p:sldId id="312" r:id="rId12"/>
    <p:sldId id="309" r:id="rId13"/>
    <p:sldId id="306" r:id="rId14"/>
    <p:sldId id="314" r:id="rId15"/>
    <p:sldId id="305" r:id="rId16"/>
    <p:sldId id="333" r:id="rId17"/>
    <p:sldId id="332" r:id="rId18"/>
    <p:sldId id="258" r:id="rId19"/>
  </p:sldIdLst>
  <p:sldSz cx="12192000" cy="6858000"/>
  <p:notesSz cx="6858000" cy="9144000"/>
  <p:kinsoku lang="zh-CN" invalStChars="!),.:;?]}、。—ˇ¨〃々～‖…’”〕〉》」』〗】∶！＂＇），．：；？］｀｜｝·，,。." invalEndChars="([{‘“〔〈《「『〖【（［｛．·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600"/>
    <a:srgbClr val="E1D800"/>
    <a:srgbClr val="0000FF"/>
    <a:srgbClr val="78006F"/>
    <a:srgbClr val="66CCFF"/>
    <a:srgbClr val="4DB4AF"/>
    <a:srgbClr val="C3BE00"/>
    <a:srgbClr val="781C6F"/>
    <a:srgbClr val="780000"/>
    <a:srgbClr val="0076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43" autoAdjust="0"/>
    <p:restoredTop sz="86957" autoAdjust="0"/>
  </p:normalViewPr>
  <p:slideViewPr>
    <p:cSldViewPr>
      <p:cViewPr varScale="1">
        <p:scale>
          <a:sx n="70" d="100"/>
          <a:sy n="70" d="100"/>
        </p:scale>
        <p:origin x="-120" y="-372"/>
      </p:cViewPr>
      <p:guideLst>
        <p:guide orient="horz" pos="2120"/>
        <p:guide pos="391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37.wmf"/><Relationship Id="rId1" Type="http://schemas.openxmlformats.org/officeDocument/2006/relationships/image" Target="../media/image42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13.vml.rels><?xml version="1.0" encoding="UTF-8" standalone="yes"?>
<Relationships xmlns="http://schemas.openxmlformats.org/package/2006/relationships"><Relationship Id="rId8" Type="http://schemas.openxmlformats.org/officeDocument/2006/relationships/image" Target="../media/image52.wmf"/><Relationship Id="rId3" Type="http://schemas.openxmlformats.org/officeDocument/2006/relationships/image" Target="../media/image47.wmf"/><Relationship Id="rId7" Type="http://schemas.openxmlformats.org/officeDocument/2006/relationships/image" Target="../media/image51.wmf"/><Relationship Id="rId2" Type="http://schemas.openxmlformats.org/officeDocument/2006/relationships/image" Target="../media/image46.wmf"/><Relationship Id="rId1" Type="http://schemas.openxmlformats.org/officeDocument/2006/relationships/image" Target="../media/image45.wmf"/><Relationship Id="rId6" Type="http://schemas.openxmlformats.org/officeDocument/2006/relationships/image" Target="../media/image50.wmf"/><Relationship Id="rId5" Type="http://schemas.openxmlformats.org/officeDocument/2006/relationships/image" Target="../media/image49.wmf"/><Relationship Id="rId4" Type="http://schemas.openxmlformats.org/officeDocument/2006/relationships/image" Target="../media/image48.wmf"/><Relationship Id="rId9" Type="http://schemas.openxmlformats.org/officeDocument/2006/relationships/image" Target="../media/image5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26.emf"/><Relationship Id="rId3" Type="http://schemas.openxmlformats.org/officeDocument/2006/relationships/image" Target="../media/image21.wmf"/><Relationship Id="rId7" Type="http://schemas.openxmlformats.org/officeDocument/2006/relationships/image" Target="../media/image25.wmf"/><Relationship Id="rId2" Type="http://schemas.openxmlformats.org/officeDocument/2006/relationships/image" Target="../media/image20.emf"/><Relationship Id="rId1" Type="http://schemas.openxmlformats.org/officeDocument/2006/relationships/image" Target="../media/image19.emf"/><Relationship Id="rId6" Type="http://schemas.openxmlformats.org/officeDocument/2006/relationships/image" Target="../media/image24.wmf"/><Relationship Id="rId5" Type="http://schemas.openxmlformats.org/officeDocument/2006/relationships/image" Target="../media/image23.wmf"/><Relationship Id="rId4" Type="http://schemas.openxmlformats.org/officeDocument/2006/relationships/image" Target="../media/image22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e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3" Type="http://schemas.openxmlformats.org/officeDocument/2006/relationships/image" Target="../media/image31.wmf"/><Relationship Id="rId7" Type="http://schemas.openxmlformats.org/officeDocument/2006/relationships/image" Target="../media/image35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6" Type="http://schemas.openxmlformats.org/officeDocument/2006/relationships/image" Target="../media/image34.wmf"/><Relationship Id="rId5" Type="http://schemas.openxmlformats.org/officeDocument/2006/relationships/image" Target="../media/image33.wmf"/><Relationship Id="rId4" Type="http://schemas.openxmlformats.org/officeDocument/2006/relationships/image" Target="../media/image32.wmf"/><Relationship Id="rId9" Type="http://schemas.openxmlformats.org/officeDocument/2006/relationships/image" Target="../media/image37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C04AD9-2ED7-49E9-B946-E364DE379375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30CD91-CB40-47F3-9FC7-B98A9104B9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08127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97872C-7004-4752-87E6-E3CE587F3B73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F157B9-FAE4-4D7E-98DB-217F8B54A3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56747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6728" y="-531440"/>
            <a:ext cx="13177464" cy="820930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9" name="组合 8"/>
          <p:cNvGrpSpPr>
            <a:grpSpLocks/>
          </p:cNvGrpSpPr>
          <p:nvPr userDrawn="1"/>
        </p:nvGrpSpPr>
        <p:grpSpPr bwMode="auto">
          <a:xfrm>
            <a:off x="10416480" y="6093296"/>
            <a:ext cx="1431925" cy="430213"/>
            <a:chOff x="0" y="0"/>
            <a:chExt cx="10000" cy="10000"/>
          </a:xfrm>
        </p:grpSpPr>
        <p:pic>
          <p:nvPicPr>
            <p:cNvPr id="10" name="图片 9"/>
            <p:cNvPicPr>
              <a:picLocks noRot="1"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0" y="0"/>
              <a:ext cx="4320" cy="5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11" name="图片 10"/>
            <p:cNvPicPr>
              <a:picLocks noRot="1"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492"/>
              <a:ext cx="10000" cy="4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13" Type="http://schemas.openxmlformats.org/officeDocument/2006/relationships/image" Target="../media/image22.wmf"/><Relationship Id="rId18" Type="http://schemas.openxmlformats.org/officeDocument/2006/relationships/oleObject" Target="../embeddings/oleObject18.bin"/><Relationship Id="rId3" Type="http://schemas.openxmlformats.org/officeDocument/2006/relationships/tags" Target="../tags/tag16.xml"/><Relationship Id="rId21" Type="http://schemas.openxmlformats.org/officeDocument/2006/relationships/image" Target="../media/image26.emf"/><Relationship Id="rId7" Type="http://schemas.openxmlformats.org/officeDocument/2006/relationships/image" Target="../media/image19.emf"/><Relationship Id="rId12" Type="http://schemas.openxmlformats.org/officeDocument/2006/relationships/oleObject" Target="../embeddings/oleObject15.bin"/><Relationship Id="rId17" Type="http://schemas.openxmlformats.org/officeDocument/2006/relationships/image" Target="../media/image24.wmf"/><Relationship Id="rId2" Type="http://schemas.openxmlformats.org/officeDocument/2006/relationships/tags" Target="../tags/tag15.xml"/><Relationship Id="rId16" Type="http://schemas.openxmlformats.org/officeDocument/2006/relationships/oleObject" Target="../embeddings/oleObject17.bin"/><Relationship Id="rId20" Type="http://schemas.openxmlformats.org/officeDocument/2006/relationships/oleObject" Target="../embeddings/oleObject19.bin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2.bin"/><Relationship Id="rId11" Type="http://schemas.openxmlformats.org/officeDocument/2006/relationships/image" Target="../media/image21.wmf"/><Relationship Id="rId5" Type="http://schemas.openxmlformats.org/officeDocument/2006/relationships/notesSlide" Target="../notesSlides/notesSlide9.xml"/><Relationship Id="rId15" Type="http://schemas.openxmlformats.org/officeDocument/2006/relationships/image" Target="../media/image23.wmf"/><Relationship Id="rId10" Type="http://schemas.openxmlformats.org/officeDocument/2006/relationships/oleObject" Target="../embeddings/oleObject14.bin"/><Relationship Id="rId19" Type="http://schemas.openxmlformats.org/officeDocument/2006/relationships/image" Target="../media/image25.wmf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20.emf"/><Relationship Id="rId14" Type="http://schemas.openxmlformats.org/officeDocument/2006/relationships/oleObject" Target="../embeddings/oleObject16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3" Type="http://schemas.openxmlformats.org/officeDocument/2006/relationships/tags" Target="../tags/tag18.xml"/><Relationship Id="rId7" Type="http://schemas.openxmlformats.org/officeDocument/2006/relationships/image" Target="../media/image27.emf"/><Relationship Id="rId2" Type="http://schemas.openxmlformats.org/officeDocument/2006/relationships/tags" Target="../tags/tag1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0.bin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28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13" Type="http://schemas.openxmlformats.org/officeDocument/2006/relationships/oleObject" Target="../embeddings/oleObject26.bin"/><Relationship Id="rId18" Type="http://schemas.openxmlformats.org/officeDocument/2006/relationships/image" Target="../media/image34.wmf"/><Relationship Id="rId3" Type="http://schemas.openxmlformats.org/officeDocument/2006/relationships/tags" Target="../tags/tag20.xml"/><Relationship Id="rId21" Type="http://schemas.openxmlformats.org/officeDocument/2006/relationships/oleObject" Target="../embeddings/oleObject30.bin"/><Relationship Id="rId7" Type="http://schemas.openxmlformats.org/officeDocument/2006/relationships/image" Target="../media/image29.wmf"/><Relationship Id="rId12" Type="http://schemas.openxmlformats.org/officeDocument/2006/relationships/image" Target="../media/image31.wmf"/><Relationship Id="rId17" Type="http://schemas.openxmlformats.org/officeDocument/2006/relationships/oleObject" Target="../embeddings/oleObject28.bin"/><Relationship Id="rId2" Type="http://schemas.openxmlformats.org/officeDocument/2006/relationships/tags" Target="../tags/tag19.xml"/><Relationship Id="rId16" Type="http://schemas.openxmlformats.org/officeDocument/2006/relationships/image" Target="../media/image33.wmf"/><Relationship Id="rId20" Type="http://schemas.openxmlformats.org/officeDocument/2006/relationships/image" Target="../media/image35.wmf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2.bin"/><Relationship Id="rId11" Type="http://schemas.openxmlformats.org/officeDocument/2006/relationships/oleObject" Target="../embeddings/oleObject25.bin"/><Relationship Id="rId24" Type="http://schemas.openxmlformats.org/officeDocument/2006/relationships/image" Target="../media/image37.wmf"/><Relationship Id="rId5" Type="http://schemas.openxmlformats.org/officeDocument/2006/relationships/notesSlide" Target="../notesSlides/notesSlide11.xml"/><Relationship Id="rId15" Type="http://schemas.openxmlformats.org/officeDocument/2006/relationships/oleObject" Target="../embeddings/oleObject27.bin"/><Relationship Id="rId23" Type="http://schemas.openxmlformats.org/officeDocument/2006/relationships/oleObject" Target="../embeddings/oleObject31.bin"/><Relationship Id="rId10" Type="http://schemas.openxmlformats.org/officeDocument/2006/relationships/oleObject" Target="../embeddings/oleObject24.bin"/><Relationship Id="rId19" Type="http://schemas.openxmlformats.org/officeDocument/2006/relationships/oleObject" Target="../embeddings/oleObject29.bin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30.wmf"/><Relationship Id="rId14" Type="http://schemas.openxmlformats.org/officeDocument/2006/relationships/image" Target="../media/image32.wmf"/><Relationship Id="rId22" Type="http://schemas.openxmlformats.org/officeDocument/2006/relationships/image" Target="../media/image36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3" Type="http://schemas.openxmlformats.org/officeDocument/2006/relationships/tags" Target="../tags/tag22.xml"/><Relationship Id="rId7" Type="http://schemas.openxmlformats.org/officeDocument/2006/relationships/oleObject" Target="../embeddings/oleObject32.bin"/><Relationship Id="rId2" Type="http://schemas.openxmlformats.org/officeDocument/2006/relationships/tags" Target="../tags/tag21.xml"/><Relationship Id="rId1" Type="http://schemas.openxmlformats.org/officeDocument/2006/relationships/vmlDrawing" Target="../drawings/vmlDrawing9.vml"/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39.wmf"/><Relationship Id="rId4" Type="http://schemas.openxmlformats.org/officeDocument/2006/relationships/tags" Target="../tags/tag23.xml"/><Relationship Id="rId9" Type="http://schemas.openxmlformats.org/officeDocument/2006/relationships/oleObject" Target="../embeddings/oleObject33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wmf"/><Relationship Id="rId3" Type="http://schemas.openxmlformats.org/officeDocument/2006/relationships/slideLayout" Target="../slideLayouts/slideLayout7.xml"/><Relationship Id="rId7" Type="http://schemas.openxmlformats.org/officeDocument/2006/relationships/oleObject" Target="../embeddings/oleObject35.bin"/><Relationship Id="rId2" Type="http://schemas.openxmlformats.org/officeDocument/2006/relationships/tags" Target="../tags/tag24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40.wmf"/><Relationship Id="rId5" Type="http://schemas.openxmlformats.org/officeDocument/2006/relationships/oleObject" Target="../embeddings/oleObject34.bin"/><Relationship Id="rId4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3" Type="http://schemas.openxmlformats.org/officeDocument/2006/relationships/slideLayout" Target="../slideLayouts/slideLayout7.xml"/><Relationship Id="rId7" Type="http://schemas.openxmlformats.org/officeDocument/2006/relationships/oleObject" Target="../embeddings/oleObject37.bin"/><Relationship Id="rId2" Type="http://schemas.openxmlformats.org/officeDocument/2006/relationships/tags" Target="../tags/tag25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42.wmf"/><Relationship Id="rId5" Type="http://schemas.openxmlformats.org/officeDocument/2006/relationships/oleObject" Target="../embeddings/oleObject36.bin"/><Relationship Id="rId10" Type="http://schemas.openxmlformats.org/officeDocument/2006/relationships/image" Target="../media/image43.wmf"/><Relationship Id="rId4" Type="http://schemas.openxmlformats.org/officeDocument/2006/relationships/notesSlide" Target="../notesSlides/notesSlide14.xml"/><Relationship Id="rId9" Type="http://schemas.openxmlformats.org/officeDocument/2006/relationships/oleObject" Target="../embeddings/oleObject38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wmf"/><Relationship Id="rId3" Type="http://schemas.openxmlformats.org/officeDocument/2006/relationships/tags" Target="../tags/tag27.xml"/><Relationship Id="rId7" Type="http://schemas.openxmlformats.org/officeDocument/2006/relationships/oleObject" Target="../embeddings/oleObject39.bin"/><Relationship Id="rId2" Type="http://schemas.openxmlformats.org/officeDocument/2006/relationships/tags" Target="../tags/tag26.xml"/><Relationship Id="rId1" Type="http://schemas.openxmlformats.org/officeDocument/2006/relationships/vmlDrawing" Target="../drawings/vmlDrawing12.vml"/><Relationship Id="rId6" Type="http://schemas.openxmlformats.org/officeDocument/2006/relationships/audio" Target="../media/audio1.wav"/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1.bin"/><Relationship Id="rId13" Type="http://schemas.openxmlformats.org/officeDocument/2006/relationships/image" Target="../media/image48.wmf"/><Relationship Id="rId18" Type="http://schemas.openxmlformats.org/officeDocument/2006/relationships/oleObject" Target="../embeddings/oleObject46.bin"/><Relationship Id="rId3" Type="http://schemas.openxmlformats.org/officeDocument/2006/relationships/tags" Target="../tags/tag29.xml"/><Relationship Id="rId21" Type="http://schemas.openxmlformats.org/officeDocument/2006/relationships/image" Target="../media/image52.wmf"/><Relationship Id="rId7" Type="http://schemas.openxmlformats.org/officeDocument/2006/relationships/image" Target="../media/image45.wmf"/><Relationship Id="rId12" Type="http://schemas.openxmlformats.org/officeDocument/2006/relationships/oleObject" Target="../embeddings/oleObject43.bin"/><Relationship Id="rId17" Type="http://schemas.openxmlformats.org/officeDocument/2006/relationships/image" Target="../media/image50.wmf"/><Relationship Id="rId2" Type="http://schemas.openxmlformats.org/officeDocument/2006/relationships/tags" Target="../tags/tag28.xml"/><Relationship Id="rId16" Type="http://schemas.openxmlformats.org/officeDocument/2006/relationships/oleObject" Target="../embeddings/oleObject45.bin"/><Relationship Id="rId20" Type="http://schemas.openxmlformats.org/officeDocument/2006/relationships/oleObject" Target="../embeddings/oleObject47.bin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40.bin"/><Relationship Id="rId11" Type="http://schemas.openxmlformats.org/officeDocument/2006/relationships/image" Target="../media/image47.wmf"/><Relationship Id="rId5" Type="http://schemas.openxmlformats.org/officeDocument/2006/relationships/notesSlide" Target="../notesSlides/notesSlide16.xml"/><Relationship Id="rId15" Type="http://schemas.openxmlformats.org/officeDocument/2006/relationships/image" Target="../media/image49.wmf"/><Relationship Id="rId23" Type="http://schemas.openxmlformats.org/officeDocument/2006/relationships/image" Target="../media/image53.wmf"/><Relationship Id="rId10" Type="http://schemas.openxmlformats.org/officeDocument/2006/relationships/oleObject" Target="../embeddings/oleObject42.bin"/><Relationship Id="rId19" Type="http://schemas.openxmlformats.org/officeDocument/2006/relationships/image" Target="../media/image51.wmf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46.wmf"/><Relationship Id="rId14" Type="http://schemas.openxmlformats.org/officeDocument/2006/relationships/oleObject" Target="../embeddings/oleObject44.bin"/><Relationship Id="rId22" Type="http://schemas.openxmlformats.org/officeDocument/2006/relationships/oleObject" Target="../embeddings/oleObject48.bin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tags" Target="../tags/tag4.xml"/><Relationship Id="rId7" Type="http://schemas.openxmlformats.org/officeDocument/2006/relationships/image" Target="../media/image6.wmf"/><Relationship Id="rId2" Type="http://schemas.openxmlformats.org/officeDocument/2006/relationships/tags" Target="../tags/tag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7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7" Type="http://schemas.openxmlformats.org/officeDocument/2006/relationships/image" Target="../media/image8.wmf"/><Relationship Id="rId2" Type="http://schemas.openxmlformats.org/officeDocument/2006/relationships/tags" Target="../tags/tag5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slideLayout" Target="../slideLayouts/slideLayout7.xml"/><Relationship Id="rId7" Type="http://schemas.openxmlformats.org/officeDocument/2006/relationships/oleObject" Target="../embeddings/oleObject5.bin"/><Relationship Id="rId2" Type="http://schemas.openxmlformats.org/officeDocument/2006/relationships/tags" Target="../tags/tag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4.bin"/><Relationship Id="rId4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13" Type="http://schemas.openxmlformats.org/officeDocument/2006/relationships/image" Target="../media/image12.wmf"/><Relationship Id="rId3" Type="http://schemas.openxmlformats.org/officeDocument/2006/relationships/tags" Target="../tags/tag9.xml"/><Relationship Id="rId7" Type="http://schemas.openxmlformats.org/officeDocument/2006/relationships/image" Target="../media/image14.wmf"/><Relationship Id="rId12" Type="http://schemas.openxmlformats.org/officeDocument/2006/relationships/oleObject" Target="../embeddings/oleObject8.bin"/><Relationship Id="rId2" Type="http://schemas.openxmlformats.org/officeDocument/2006/relationships/tags" Target="../tags/tag8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3.wmf"/><Relationship Id="rId11" Type="http://schemas.openxmlformats.org/officeDocument/2006/relationships/oleObject" Target="../embeddings/oleObject7.bin"/><Relationship Id="rId5" Type="http://schemas.openxmlformats.org/officeDocument/2006/relationships/notesSlide" Target="../notesSlides/notesSlide5.xml"/><Relationship Id="rId10" Type="http://schemas.openxmlformats.org/officeDocument/2006/relationships/image" Target="../media/image11.wmf"/><Relationship Id="rId4" Type="http://schemas.openxmlformats.org/officeDocument/2006/relationships/slideLayout" Target="../slideLayouts/slideLayout7.xml"/><Relationship Id="rId9" Type="http://schemas.openxmlformats.org/officeDocument/2006/relationships/oleObject" Target="../embeddings/oleObject6.bin"/><Relationship Id="rId14" Type="http://schemas.openxmlformats.org/officeDocument/2006/relationships/oleObject" Target="../embeddings/oleObject9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tags" Target="../tags/tag12.xml"/><Relationship Id="rId7" Type="http://schemas.openxmlformats.org/officeDocument/2006/relationships/image" Target="../media/image16.wmf"/><Relationship Id="rId2" Type="http://schemas.openxmlformats.org/officeDocument/2006/relationships/tags" Target="../tags/tag11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0.bin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17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5" Type="http://schemas.openxmlformats.org/officeDocument/2006/relationships/image" Target="../media/image18.png"/><Relationship Id="rId4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椭圆 22"/>
          <p:cNvSpPr/>
          <p:nvPr/>
        </p:nvSpPr>
        <p:spPr>
          <a:xfrm>
            <a:off x="-222910" y="2188750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-353974" y="251488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-265074" y="265141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-280069" y="182203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-489619" y="207920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-350799" y="297526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-477799" y="266728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-407949" y="286413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-222910" y="2188750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-515899" y="3133444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-369849" y="181321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-351507" y="1880625"/>
            <a:ext cx="144000" cy="144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-600744" y="2653881"/>
            <a:ext cx="126000" cy="126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-300793" y="3189574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-244437" y="2507742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-355561" y="2999868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2649313" y="2122506"/>
            <a:ext cx="6893373" cy="15684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zh-CN" sz="9600" b="1" cap="none" spc="0" dirty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立方根</a:t>
            </a:r>
          </a:p>
        </p:txBody>
      </p:sp>
      <p:sp>
        <p:nvSpPr>
          <p:cNvPr id="20" name="矩形 19"/>
          <p:cNvSpPr/>
          <p:nvPr/>
        </p:nvSpPr>
        <p:spPr>
          <a:xfrm>
            <a:off x="357655" y="404790"/>
            <a:ext cx="1530566" cy="307775"/>
          </a:xfrm>
          <a:prstGeom prst="rect">
            <a:avLst/>
          </a:prstGeom>
          <a:solidFill>
            <a:srgbClr val="C00000"/>
          </a:solidFill>
          <a:ln w="12700" cap="flat">
            <a:noFill/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905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dist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400" b="1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腾祥范笑歌楷书简繁合集" panose="01010104010101010101" pitchFamily="2" charset="-122"/>
                <a:ea typeface="腾祥范笑歌楷书简繁合集" panose="01010104010101010101" pitchFamily="2" charset="-122"/>
                <a:cs typeface="微软雅黑" panose="020B0502040204020203" charset="-122"/>
                <a:sym typeface="微软雅黑" panose="020B0502040204020203" charset="-122"/>
              </a:rPr>
              <a:t>学易同步精品课堂</a:t>
            </a:r>
            <a:endParaRPr kumimoji="0" lang="zh-CN" altLang="en-US" sz="1400" b="1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腾祥范笑歌楷书简繁合集" panose="01010104010101010101" pitchFamily="2" charset="-122"/>
              <a:ea typeface="腾祥范笑歌楷书简繁合集" panose="01010104010101010101" pitchFamily="2" charset="-122"/>
              <a:cs typeface="微软雅黑" panose="020B0502040204020203" charset="-122"/>
              <a:sym typeface="微软雅黑" panose="020B0502040204020203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3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  <p:sp>
        <p:nvSpPr>
          <p:cNvPr id="26626" name="Text Box 8"/>
          <p:cNvSpPr txBox="1"/>
          <p:nvPr/>
        </p:nvSpPr>
        <p:spPr>
          <a:xfrm>
            <a:off x="363220" y="935990"/>
            <a:ext cx="556006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l"/>
            <a:r>
              <a:rPr lang="zh-CN" altLang="en-US" sz="3600" b="1" dirty="0">
                <a:solidFill>
                  <a:srgbClr val="269999"/>
                </a:solidFill>
                <a:latin typeface="+mn-ea"/>
                <a:cs typeface="+mn-ea"/>
              </a:rPr>
              <a:t>例</a:t>
            </a:r>
            <a:r>
              <a:rPr lang="en-US" altLang="zh-CN" sz="3600" b="1" dirty="0">
                <a:solidFill>
                  <a:srgbClr val="269999"/>
                </a:solidFill>
                <a:latin typeface="+mn-ea"/>
                <a:cs typeface="+mn-ea"/>
              </a:rPr>
              <a:t>1 </a:t>
            </a:r>
            <a:r>
              <a:rPr lang="zh-CN" altLang="en-US" sz="3600" b="1" dirty="0">
                <a:solidFill>
                  <a:srgbClr val="000000"/>
                </a:solidFill>
                <a:latin typeface="+mn-ea"/>
                <a:cs typeface="+mn-ea"/>
              </a:rPr>
              <a:t>求下列各数的立方根</a:t>
            </a:r>
            <a:r>
              <a:rPr lang="en-US" altLang="zh-CN" sz="3600" b="1" dirty="0">
                <a:solidFill>
                  <a:srgbClr val="000000"/>
                </a:solidFill>
                <a:latin typeface="+mn-ea"/>
                <a:cs typeface="+mn-ea"/>
              </a:rPr>
              <a:t>:</a:t>
            </a:r>
          </a:p>
        </p:txBody>
      </p:sp>
      <p:graphicFrame>
        <p:nvGraphicFramePr>
          <p:cNvPr id="72712" name="Object 13"/>
          <p:cNvGraphicFramePr>
            <a:graphicFrameLocks noChangeAspect="1"/>
          </p:cNvGraphicFramePr>
          <p:nvPr/>
        </p:nvGraphicFramePr>
        <p:xfrm>
          <a:off x="431800" y="3336925"/>
          <a:ext cx="4180840" cy="21228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9" r:id="rId6" imgW="1993900" imgH="1016000" progId="Equation.DSMT4">
                  <p:embed/>
                </p:oleObj>
              </mc:Choice>
              <mc:Fallback>
                <p:oleObj r:id="rId6" imgW="1993900" imgH="1016000" progId="Equation.DSMT4">
                  <p:embed/>
                  <p:pic>
                    <p:nvPicPr>
                      <p:cNvPr id="0" name="图片 3089"/>
                      <p:cNvPicPr/>
                      <p:nvPr/>
                    </p:nvPicPr>
                    <p:blipFill>
                      <a:blip r:embed="rId7">
                        <a:clrChange>
                          <a:clrFrom>
                            <a:srgbClr val="000000"/>
                          </a:clrFrom>
                          <a:clrTo>
                            <a:srgbClr val="000000">
                              <a:alpha val="0"/>
                            </a:srgbClr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431800" y="3336925"/>
                        <a:ext cx="4180840" cy="212280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4" name="Text Box 24"/>
          <p:cNvSpPr txBox="1"/>
          <p:nvPr/>
        </p:nvSpPr>
        <p:spPr>
          <a:xfrm>
            <a:off x="695960" y="1679575"/>
            <a:ext cx="9904095" cy="1476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600" b="1" dirty="0">
                <a:solidFill>
                  <a:srgbClr val="000000"/>
                </a:solidFill>
                <a:latin typeface="+mn-ea"/>
                <a:cs typeface="+mn-ea"/>
              </a:rPr>
              <a:t>（</a:t>
            </a:r>
            <a:r>
              <a:rPr lang="en-US" altLang="zh-CN" sz="3600" b="1" dirty="0">
                <a:solidFill>
                  <a:srgbClr val="000000"/>
                </a:solidFill>
                <a:latin typeface="+mn-ea"/>
                <a:cs typeface="+mn-ea"/>
              </a:rPr>
              <a:t>1</a:t>
            </a:r>
            <a:r>
              <a:rPr lang="zh-CN" altLang="en-US" sz="3600" b="1" dirty="0">
                <a:solidFill>
                  <a:srgbClr val="000000"/>
                </a:solidFill>
                <a:latin typeface="+mn-ea"/>
                <a:cs typeface="+mn-ea"/>
              </a:rPr>
              <a:t>）                  </a:t>
            </a:r>
            <a:r>
              <a:rPr lang="zh-CN" altLang="en-US" sz="3600" b="1" dirty="0">
                <a:solidFill>
                  <a:srgbClr val="000000"/>
                </a:solidFill>
                <a:latin typeface="+mn-ea"/>
                <a:cs typeface="+mn-ea"/>
                <a:sym typeface="+mn-ea"/>
              </a:rPr>
              <a:t>（</a:t>
            </a:r>
            <a:r>
              <a:rPr lang="en-US" altLang="zh-CN" sz="3600" b="1" dirty="0">
                <a:solidFill>
                  <a:srgbClr val="000000"/>
                </a:solidFill>
                <a:latin typeface="+mn-ea"/>
                <a:cs typeface="+mn-ea"/>
                <a:sym typeface="+mn-ea"/>
              </a:rPr>
              <a:t>2</a:t>
            </a:r>
            <a:r>
              <a:rPr lang="zh-CN" altLang="en-US" sz="3600" b="1" dirty="0">
                <a:solidFill>
                  <a:srgbClr val="000000"/>
                </a:solidFill>
                <a:latin typeface="+mn-ea"/>
                <a:cs typeface="+mn-ea"/>
                <a:sym typeface="+mn-ea"/>
              </a:rPr>
              <a:t>）                 （</a:t>
            </a:r>
            <a:r>
              <a:rPr lang="en-US" altLang="zh-CN" sz="3600" b="1" dirty="0">
                <a:solidFill>
                  <a:srgbClr val="000000"/>
                </a:solidFill>
                <a:latin typeface="+mn-ea"/>
                <a:cs typeface="+mn-ea"/>
                <a:sym typeface="+mn-ea"/>
              </a:rPr>
              <a:t>3</a:t>
            </a:r>
            <a:r>
              <a:rPr lang="zh-CN" altLang="en-US" sz="3600" b="1" dirty="0">
                <a:solidFill>
                  <a:srgbClr val="000000"/>
                </a:solidFill>
                <a:latin typeface="+mn-ea"/>
                <a:cs typeface="+mn-ea"/>
                <a:sym typeface="+mn-ea"/>
              </a:rPr>
              <a:t>）         </a:t>
            </a:r>
          </a:p>
          <a:p>
            <a:pPr algn="l">
              <a:spcBef>
                <a:spcPct val="50000"/>
              </a:spcBef>
            </a:pPr>
            <a:r>
              <a:rPr lang="zh-CN" altLang="en-US" sz="3600" b="1" dirty="0">
                <a:solidFill>
                  <a:srgbClr val="000000"/>
                </a:solidFill>
                <a:latin typeface="+mn-ea"/>
                <a:cs typeface="+mn-ea"/>
                <a:sym typeface="+mn-ea"/>
              </a:rPr>
              <a:t>（</a:t>
            </a:r>
            <a:r>
              <a:rPr lang="en-US" altLang="zh-CN" sz="3600" b="1" dirty="0">
                <a:solidFill>
                  <a:srgbClr val="000000"/>
                </a:solidFill>
                <a:latin typeface="+mn-ea"/>
                <a:cs typeface="+mn-ea"/>
                <a:sym typeface="+mn-ea"/>
              </a:rPr>
              <a:t>4</a:t>
            </a:r>
            <a:r>
              <a:rPr lang="zh-CN" altLang="en-US" sz="3600" b="1" dirty="0">
                <a:solidFill>
                  <a:srgbClr val="000000"/>
                </a:solidFill>
                <a:latin typeface="+mn-ea"/>
                <a:cs typeface="+mn-ea"/>
                <a:sym typeface="+mn-ea"/>
              </a:rPr>
              <a:t>）                  （</a:t>
            </a:r>
            <a:r>
              <a:rPr lang="en-US" altLang="zh-CN" sz="3600" b="1" dirty="0">
                <a:solidFill>
                  <a:srgbClr val="000000"/>
                </a:solidFill>
                <a:latin typeface="+mn-ea"/>
                <a:cs typeface="+mn-ea"/>
                <a:sym typeface="+mn-ea"/>
              </a:rPr>
              <a:t>5</a:t>
            </a:r>
            <a:r>
              <a:rPr lang="zh-CN" altLang="en-US" sz="3600" b="1" dirty="0">
                <a:solidFill>
                  <a:srgbClr val="000000"/>
                </a:solidFill>
                <a:latin typeface="+mn-ea"/>
                <a:cs typeface="+mn-ea"/>
                <a:sym typeface="+mn-ea"/>
              </a:rPr>
              <a:t>）</a:t>
            </a:r>
            <a:endParaRPr lang="zh-CN" altLang="en-US" sz="3600" b="1" dirty="0">
              <a:solidFill>
                <a:srgbClr val="000000"/>
              </a:solidFill>
              <a:latin typeface="+mn-ea"/>
              <a:cs typeface="+mn-ea"/>
            </a:endParaRPr>
          </a:p>
        </p:txBody>
      </p:sp>
      <p:graphicFrame>
        <p:nvGraphicFramePr>
          <p:cNvPr id="72713" name="Object 15"/>
          <p:cNvGraphicFramePr>
            <a:graphicFrameLocks noChangeAspect="1"/>
          </p:cNvGraphicFramePr>
          <p:nvPr/>
        </p:nvGraphicFramePr>
        <p:xfrm>
          <a:off x="4954270" y="3162300"/>
          <a:ext cx="3059430" cy="306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0" r:id="rId8" imgW="1778000" imgH="1778000" progId="Equation.DSMT4">
                  <p:embed/>
                </p:oleObj>
              </mc:Choice>
              <mc:Fallback>
                <p:oleObj r:id="rId8" imgW="1778000" imgH="1778000" progId="Equation.DSMT4">
                  <p:embed/>
                  <p:pic>
                    <p:nvPicPr>
                      <p:cNvPr id="0" name="图片 3086"/>
                      <p:cNvPicPr/>
                      <p:nvPr/>
                    </p:nvPicPr>
                    <p:blipFill>
                      <a:blip r:embed="rId9">
                        <a:clrChange>
                          <a:clrFrom>
                            <a:srgbClr val="000000"/>
                          </a:clrFrom>
                          <a:clrTo>
                            <a:srgbClr val="000000">
                              <a:alpha val="0"/>
                            </a:srgbClr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4954270" y="3162300"/>
                        <a:ext cx="3059430" cy="30607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5" name="Text Box 25"/>
          <p:cNvSpPr txBox="1"/>
          <p:nvPr/>
        </p:nvSpPr>
        <p:spPr>
          <a:xfrm>
            <a:off x="2085975" y="2446338"/>
            <a:ext cx="184150" cy="366712"/>
          </a:xfrm>
          <a:prstGeom prst="rect">
            <a:avLst/>
          </a:prstGeom>
          <a:noFill/>
          <a:ln w="9525">
            <a:noFill/>
          </a:ln>
          <a:effectLst>
            <a:outerShdw dist="53882" dir="2699999" algn="ctr" rotWithShape="0">
              <a:srgbClr val="9999FF">
                <a:alpha val="79999"/>
              </a:srgbClr>
            </a:outerShdw>
          </a:effectLst>
        </p:spPr>
        <p:txBody>
          <a:bodyPr wrap="none" anchor="t">
            <a:spAutoFit/>
          </a:bodyPr>
          <a:lstStyle/>
          <a:p>
            <a:pPr algn="l">
              <a:spcBef>
                <a:spcPct val="50000"/>
              </a:spcBef>
            </a:pPr>
            <a:endParaRPr lang="zh-CN" altLang="zh-CN" b="1" dirty="0">
              <a:solidFill>
                <a:srgbClr val="000000"/>
              </a:solidFill>
              <a:latin typeface="Times New Roman" panose="02020603050405020304" charset="0"/>
              <a:ea typeface="黑体" panose="02010609060101010101" charset="-122"/>
              <a:cs typeface="Times New Roman" panose="02020603050405020304" charset="0"/>
            </a:endParaRPr>
          </a:p>
        </p:txBody>
      </p:sp>
      <p:graphicFrame>
        <p:nvGraphicFramePr>
          <p:cNvPr id="26629" name="Object 11"/>
          <p:cNvGraphicFramePr>
            <a:graphicFrameLocks noChangeAspect="1"/>
          </p:cNvGraphicFramePr>
          <p:nvPr/>
        </p:nvGraphicFramePr>
        <p:xfrm>
          <a:off x="2111058" y="1816418"/>
          <a:ext cx="1177290" cy="58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1" r:id="rId10" imgW="330200" imgH="177165" progId="Equation.3">
                  <p:embed/>
                </p:oleObj>
              </mc:Choice>
              <mc:Fallback>
                <p:oleObj r:id="rId10" imgW="330200" imgH="177165" progId="Equation.3">
                  <p:embed/>
                  <p:pic>
                    <p:nvPicPr>
                      <p:cNvPr id="0" name="图片 3092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2111058" y="1816418"/>
                        <a:ext cx="1177290" cy="5873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0" name="Object 12"/>
          <p:cNvGraphicFramePr>
            <a:graphicFrameLocks noChangeAspect="1"/>
          </p:cNvGraphicFramePr>
          <p:nvPr/>
        </p:nvGraphicFramePr>
        <p:xfrm>
          <a:off x="5824538" y="1651953"/>
          <a:ext cx="593090" cy="7785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2" r:id="rId12" imgW="279400" imgH="393700" progId="Equation.3">
                  <p:embed/>
                </p:oleObj>
              </mc:Choice>
              <mc:Fallback>
                <p:oleObj r:id="rId12" imgW="279400" imgH="393700" progId="Equation.3">
                  <p:embed/>
                  <p:pic>
                    <p:nvPicPr>
                      <p:cNvPr id="0" name="图片 3085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5824538" y="1651953"/>
                        <a:ext cx="593090" cy="77851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3" name="Object 16"/>
          <p:cNvGraphicFramePr>
            <a:graphicFrameLocks noChangeAspect="1"/>
          </p:cNvGraphicFramePr>
          <p:nvPr/>
        </p:nvGraphicFramePr>
        <p:xfrm>
          <a:off x="9328468" y="1653858"/>
          <a:ext cx="489585" cy="8521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3" r:id="rId14" imgW="228600" imgH="393700" progId="Equation.3">
                  <p:embed/>
                </p:oleObj>
              </mc:Choice>
              <mc:Fallback>
                <p:oleObj r:id="rId14" imgW="228600" imgH="393700" progId="Equation.3">
                  <p:embed/>
                  <p:pic>
                    <p:nvPicPr>
                      <p:cNvPr id="0" name="图片 3087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9328468" y="1653858"/>
                        <a:ext cx="489585" cy="85217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27" name="Object 9"/>
          <p:cNvGraphicFramePr>
            <a:graphicFrameLocks noChangeAspect="1"/>
          </p:cNvGraphicFramePr>
          <p:nvPr/>
        </p:nvGraphicFramePr>
        <p:xfrm>
          <a:off x="2219325" y="2633028"/>
          <a:ext cx="1154430" cy="4870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4" r:id="rId16" imgW="393700" imgH="177165" progId="Equation.3">
                  <p:embed/>
                </p:oleObj>
              </mc:Choice>
              <mc:Fallback>
                <p:oleObj r:id="rId16" imgW="393700" imgH="177165" progId="Equation.3">
                  <p:embed/>
                  <p:pic>
                    <p:nvPicPr>
                      <p:cNvPr id="0" name="图片 3090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2219325" y="2633028"/>
                        <a:ext cx="1154430" cy="48704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28" name="Object 10"/>
          <p:cNvGraphicFramePr>
            <a:graphicFrameLocks noChangeAspect="1"/>
          </p:cNvGraphicFramePr>
          <p:nvPr/>
        </p:nvGraphicFramePr>
        <p:xfrm>
          <a:off x="5848985" y="2530475"/>
          <a:ext cx="771525" cy="5187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5" r:id="rId18" imgW="241300" imgH="177165" progId="Equation.3">
                  <p:embed/>
                </p:oleObj>
              </mc:Choice>
              <mc:Fallback>
                <p:oleObj r:id="rId18" imgW="241300" imgH="177165" progId="Equation.3">
                  <p:embed/>
                  <p:pic>
                    <p:nvPicPr>
                      <p:cNvPr id="0" name="图片 3088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5848985" y="2530475"/>
                        <a:ext cx="771525" cy="51879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3733" name="Object 17"/>
          <p:cNvGraphicFramePr>
            <a:graphicFrameLocks noChangeAspect="1"/>
          </p:cNvGraphicFramePr>
          <p:nvPr/>
        </p:nvGraphicFramePr>
        <p:xfrm>
          <a:off x="8380095" y="3120390"/>
          <a:ext cx="3257550" cy="30791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6" r:id="rId20" imgW="1879600" imgH="1778000" progId="Equation.DSMT4">
                  <p:embed/>
                </p:oleObj>
              </mc:Choice>
              <mc:Fallback>
                <p:oleObj r:id="rId20" imgW="1879600" imgH="1778000" progId="Equation.DSMT4">
                  <p:embed/>
                  <p:pic>
                    <p:nvPicPr>
                      <p:cNvPr id="0" name="图片 3089"/>
                      <p:cNvPicPr/>
                      <p:nvPr/>
                    </p:nvPicPr>
                    <p:blipFill>
                      <a:blip r:embed="rId21">
                        <a:clrChange>
                          <a:clrFrom>
                            <a:srgbClr val="000000"/>
                          </a:clrFrom>
                          <a:clrTo>
                            <a:srgbClr val="000000">
                              <a:alpha val="0"/>
                            </a:srgbClr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8380095" y="3120390"/>
                        <a:ext cx="3257550" cy="307911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27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2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27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27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37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37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3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  <p:graphicFrame>
        <p:nvGraphicFramePr>
          <p:cNvPr id="73730" name="Object 14"/>
          <p:cNvGraphicFramePr>
            <a:graphicFrameLocks noChangeAspect="1"/>
          </p:cNvGraphicFramePr>
          <p:nvPr/>
        </p:nvGraphicFramePr>
        <p:xfrm>
          <a:off x="824230" y="2430145"/>
          <a:ext cx="4684395" cy="22650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r:id="rId6" imgW="2070100" imgH="1003300" progId="Equation.DSMT4">
                  <p:embed/>
                </p:oleObj>
              </mc:Choice>
              <mc:Fallback>
                <p:oleObj r:id="rId6" imgW="2070100" imgH="1003300" progId="Equation.DSMT4">
                  <p:embed/>
                  <p:pic>
                    <p:nvPicPr>
                      <p:cNvPr id="0" name="图片 3090"/>
                      <p:cNvPicPr/>
                      <p:nvPr/>
                    </p:nvPicPr>
                    <p:blipFill>
                      <a:blip r:embed="rId7">
                        <a:clrChange>
                          <a:clrFrom>
                            <a:srgbClr val="000000"/>
                          </a:clrFrom>
                          <a:clrTo>
                            <a:srgbClr val="000000">
                              <a:alpha val="0"/>
                            </a:srgbClr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824230" y="2430145"/>
                        <a:ext cx="4684395" cy="226504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19"/>
          <p:cNvSpPr txBox="1"/>
          <p:nvPr/>
        </p:nvSpPr>
        <p:spPr>
          <a:xfrm>
            <a:off x="6793865" y="2622550"/>
            <a:ext cx="399288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3600" dirty="0">
                <a:solidFill>
                  <a:srgbClr val="FF0000"/>
                </a:solidFill>
                <a:latin typeface="+mn-ea"/>
                <a:cs typeface="+mn-ea"/>
              </a:rPr>
              <a:t>(5)  -5</a:t>
            </a:r>
            <a:r>
              <a:rPr lang="zh-CN" altLang="en-US" sz="3600" dirty="0">
                <a:solidFill>
                  <a:srgbClr val="FF0000"/>
                </a:solidFill>
                <a:latin typeface="+mn-ea"/>
                <a:cs typeface="+mn-ea"/>
              </a:rPr>
              <a:t>的立方根是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          </a:t>
            </a:r>
          </a:p>
        </p:txBody>
      </p:sp>
      <p:sp>
        <p:nvSpPr>
          <p:cNvPr id="27655" name="Text Box 28"/>
          <p:cNvSpPr txBox="1"/>
          <p:nvPr/>
        </p:nvSpPr>
        <p:spPr>
          <a:xfrm>
            <a:off x="1838484" y="1412240"/>
            <a:ext cx="263779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600" b="1" dirty="0">
                <a:solidFill>
                  <a:srgbClr val="000000"/>
                </a:solidFill>
                <a:latin typeface="+mn-ea"/>
                <a:cs typeface="+mn-ea"/>
              </a:rPr>
              <a:t>（</a:t>
            </a:r>
            <a:r>
              <a:rPr lang="en-US" altLang="zh-CN" sz="3600" b="1" dirty="0">
                <a:solidFill>
                  <a:srgbClr val="000000"/>
                </a:solidFill>
                <a:latin typeface="+mn-ea"/>
                <a:cs typeface="+mn-ea"/>
              </a:rPr>
              <a:t>4</a:t>
            </a:r>
            <a:r>
              <a:rPr lang="zh-CN" altLang="en-US" sz="3600" b="1" dirty="0">
                <a:solidFill>
                  <a:srgbClr val="000000"/>
                </a:solidFill>
                <a:latin typeface="+mn-ea"/>
                <a:cs typeface="+mn-ea"/>
              </a:rPr>
              <a:t>）</a:t>
            </a:r>
            <a:r>
              <a:rPr lang="en-US" altLang="zh-CN" sz="3600" b="1" dirty="0">
                <a:solidFill>
                  <a:srgbClr val="000000"/>
                </a:solidFill>
                <a:latin typeface="+mn-ea"/>
                <a:cs typeface="+mn-ea"/>
              </a:rPr>
              <a:t>0.216</a:t>
            </a:r>
          </a:p>
        </p:txBody>
      </p:sp>
      <p:sp>
        <p:nvSpPr>
          <p:cNvPr id="27656" name="Text Box 29"/>
          <p:cNvSpPr txBox="1"/>
          <p:nvPr/>
        </p:nvSpPr>
        <p:spPr>
          <a:xfrm>
            <a:off x="7222331" y="1411923"/>
            <a:ext cx="211836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600" b="1" dirty="0">
                <a:solidFill>
                  <a:srgbClr val="000000"/>
                </a:solidFill>
                <a:latin typeface="+mn-ea"/>
                <a:cs typeface="+mn-ea"/>
              </a:rPr>
              <a:t>（</a:t>
            </a:r>
            <a:r>
              <a:rPr lang="en-US" altLang="zh-CN" sz="3600" b="1" dirty="0">
                <a:solidFill>
                  <a:srgbClr val="000000"/>
                </a:solidFill>
                <a:latin typeface="+mn-ea"/>
                <a:cs typeface="+mn-ea"/>
              </a:rPr>
              <a:t>5</a:t>
            </a:r>
            <a:r>
              <a:rPr lang="zh-CN" altLang="en-US" sz="3600" b="1" dirty="0">
                <a:solidFill>
                  <a:srgbClr val="000000"/>
                </a:solidFill>
                <a:latin typeface="+mn-ea"/>
                <a:cs typeface="+mn-ea"/>
              </a:rPr>
              <a:t>）－</a:t>
            </a:r>
            <a:r>
              <a:rPr lang="en-US" altLang="zh-CN" sz="3600" b="1" dirty="0">
                <a:solidFill>
                  <a:srgbClr val="000000"/>
                </a:solidFill>
                <a:latin typeface="+mn-ea"/>
                <a:cs typeface="+mn-ea"/>
              </a:rPr>
              <a:t>5</a:t>
            </a:r>
          </a:p>
        </p:txBody>
      </p:sp>
      <p:graphicFrame>
        <p:nvGraphicFramePr>
          <p:cNvPr id="9" name="对象 8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0527665" y="2573655"/>
          <a:ext cx="982980" cy="8045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r:id="rId8" imgW="279400" imgH="228600" progId="Equation.KSEE3">
                  <p:embed/>
                </p:oleObj>
              </mc:Choice>
              <mc:Fallback>
                <p:oleObj r:id="rId8" imgW="279400" imgH="228600" progId="Equation.KSEE3">
                  <p:embed/>
                  <p:pic>
                    <p:nvPicPr>
                      <p:cNvPr id="0" name="图片 1024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0527665" y="2573655"/>
                        <a:ext cx="982980" cy="8045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3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8673" name="组合 22"/>
          <p:cNvGrpSpPr/>
          <p:nvPr/>
        </p:nvGrpSpPr>
        <p:grpSpPr>
          <a:xfrm>
            <a:off x="1721485" y="1500188"/>
            <a:ext cx="5307330" cy="2158365"/>
            <a:chOff x="2235263" y="1256824"/>
            <a:chExt cx="5307393" cy="2159321"/>
          </a:xfrm>
        </p:grpSpPr>
        <p:sp>
          <p:nvSpPr>
            <p:cNvPr id="28674" name="TextBox 7"/>
            <p:cNvSpPr txBox="1"/>
            <p:nvPr/>
          </p:nvSpPr>
          <p:spPr>
            <a:xfrm>
              <a:off x="2235263" y="1256824"/>
              <a:ext cx="5307393" cy="215932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algn="l" defTabSz="914400">
                <a:lnSpc>
                  <a:spcPct val="120000"/>
                </a:lnSpc>
              </a:pPr>
              <a:r>
                <a:rPr lang="zh-CN" altLang="en-US" sz="2800" b="1" dirty="0">
                  <a:latin typeface="Times New Roman" panose="02020603050405020304" charset="0"/>
                  <a:ea typeface="黑体" panose="02010609060101010101" charset="-122"/>
                  <a:cs typeface="Times New Roman" panose="02020603050405020304" charset="0"/>
                </a:rPr>
                <a:t>因为           </a:t>
              </a:r>
              <a:r>
                <a:rPr lang="en-US" altLang="zh-CN" sz="2800" b="1" dirty="0">
                  <a:latin typeface="Times New Roman" panose="02020603050405020304" charset="0"/>
                  <a:ea typeface="黑体" panose="02010609060101010101" charset="-122"/>
                  <a:cs typeface="Times New Roman" panose="02020603050405020304" charset="0"/>
                </a:rPr>
                <a:t>=____</a:t>
              </a:r>
              <a:r>
                <a:rPr lang="zh-CN" altLang="en-US" sz="2800" b="1" dirty="0">
                  <a:latin typeface="Times New Roman" panose="02020603050405020304" charset="0"/>
                  <a:ea typeface="黑体" panose="02010609060101010101" charset="-122"/>
                  <a:cs typeface="Times New Roman" panose="02020603050405020304" charset="0"/>
                </a:rPr>
                <a:t>，          </a:t>
              </a:r>
              <a:r>
                <a:rPr lang="en-US" altLang="zh-CN" sz="2800" b="1" dirty="0">
                  <a:latin typeface="Times New Roman" panose="02020603050405020304" charset="0"/>
                  <a:ea typeface="黑体" panose="02010609060101010101" charset="-122"/>
                  <a:cs typeface="Times New Roman" panose="02020603050405020304" charset="0"/>
                </a:rPr>
                <a:t>=____</a:t>
              </a:r>
              <a:r>
                <a:rPr lang="zh-CN" altLang="en-US" sz="2800" b="1" dirty="0">
                  <a:latin typeface="Times New Roman" panose="02020603050405020304" charset="0"/>
                  <a:ea typeface="黑体" panose="02010609060101010101" charset="-122"/>
                  <a:cs typeface="Times New Roman" panose="02020603050405020304" charset="0"/>
                </a:rPr>
                <a:t>，</a:t>
              </a:r>
              <a:endParaRPr lang="en-US" altLang="zh-CN" sz="2800" b="1" dirty="0"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endParaRPr>
            </a:p>
            <a:p>
              <a:pPr algn="l" defTabSz="914400">
                <a:lnSpc>
                  <a:spcPct val="120000"/>
                </a:lnSpc>
              </a:pPr>
              <a:r>
                <a:rPr lang="zh-CN" altLang="en-US" sz="2800" b="1" dirty="0">
                  <a:latin typeface="Times New Roman" panose="02020603050405020304" charset="0"/>
                  <a:ea typeface="黑体" panose="02010609060101010101" charset="-122"/>
                  <a:cs typeface="Times New Roman" panose="02020603050405020304" charset="0"/>
                </a:rPr>
                <a:t>所以           </a:t>
              </a:r>
              <a:r>
                <a:rPr lang="en-US" altLang="zh-CN" sz="2800" b="1" dirty="0">
                  <a:latin typeface="Times New Roman" panose="02020603050405020304" charset="0"/>
                  <a:ea typeface="黑体" panose="02010609060101010101" charset="-122"/>
                  <a:cs typeface="Times New Roman" panose="02020603050405020304" charset="0"/>
                </a:rPr>
                <a:t>____          ;</a:t>
              </a:r>
            </a:p>
            <a:p>
              <a:pPr algn="l" defTabSz="914400">
                <a:lnSpc>
                  <a:spcPct val="120000"/>
                </a:lnSpc>
              </a:pPr>
              <a:r>
                <a:rPr lang="zh-CN" altLang="en-US" sz="2800" b="1" dirty="0">
                  <a:latin typeface="Times New Roman" panose="02020603050405020304" charset="0"/>
                  <a:ea typeface="黑体" panose="02010609060101010101" charset="-122"/>
                  <a:cs typeface="Times New Roman" panose="02020603050405020304" charset="0"/>
                </a:rPr>
                <a:t>因为           </a:t>
              </a:r>
              <a:r>
                <a:rPr lang="en-US" altLang="zh-CN" sz="2800" b="1" dirty="0">
                  <a:latin typeface="Times New Roman" panose="02020603050405020304" charset="0"/>
                  <a:ea typeface="黑体" panose="02010609060101010101" charset="-122"/>
                  <a:cs typeface="Times New Roman" panose="02020603050405020304" charset="0"/>
                </a:rPr>
                <a:t>=____</a:t>
              </a:r>
              <a:r>
                <a:rPr lang="zh-CN" altLang="en-US" sz="2800" b="1" dirty="0">
                  <a:latin typeface="Times New Roman" panose="02020603050405020304" charset="0"/>
                  <a:ea typeface="黑体" panose="02010609060101010101" charset="-122"/>
                  <a:cs typeface="Times New Roman" panose="02020603050405020304" charset="0"/>
                </a:rPr>
                <a:t>，          </a:t>
              </a:r>
              <a:r>
                <a:rPr lang="en-US" altLang="zh-CN" sz="2800" b="1" dirty="0">
                  <a:latin typeface="Times New Roman" panose="02020603050405020304" charset="0"/>
                  <a:ea typeface="黑体" panose="02010609060101010101" charset="-122"/>
                  <a:cs typeface="Times New Roman" panose="02020603050405020304" charset="0"/>
                </a:rPr>
                <a:t>=____</a:t>
              </a:r>
              <a:r>
                <a:rPr lang="zh-CN" altLang="en-US" sz="2800" b="1" dirty="0">
                  <a:latin typeface="Times New Roman" panose="02020603050405020304" charset="0"/>
                  <a:ea typeface="黑体" panose="02010609060101010101" charset="-122"/>
                  <a:cs typeface="Times New Roman" panose="02020603050405020304" charset="0"/>
                </a:rPr>
                <a:t>，</a:t>
              </a:r>
              <a:endParaRPr lang="en-US" altLang="zh-CN" sz="2800" b="1" dirty="0"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endParaRPr>
            </a:p>
            <a:p>
              <a:pPr algn="l" defTabSz="914400">
                <a:lnSpc>
                  <a:spcPct val="120000"/>
                </a:lnSpc>
              </a:pPr>
              <a:r>
                <a:rPr lang="zh-CN" altLang="en-US" sz="2800" b="1" dirty="0">
                  <a:latin typeface="Times New Roman" panose="02020603050405020304" charset="0"/>
                  <a:ea typeface="黑体" panose="02010609060101010101" charset="-122"/>
                  <a:cs typeface="Times New Roman" panose="02020603050405020304" charset="0"/>
                </a:rPr>
                <a:t>所以           </a:t>
              </a:r>
              <a:r>
                <a:rPr lang="en-US" altLang="zh-CN" sz="2800" b="1" dirty="0">
                  <a:latin typeface="Times New Roman" panose="02020603050405020304" charset="0"/>
                  <a:ea typeface="黑体" panose="02010609060101010101" charset="-122"/>
                  <a:cs typeface="Times New Roman" panose="02020603050405020304" charset="0"/>
                </a:rPr>
                <a:t>____          ;</a:t>
              </a:r>
            </a:p>
          </p:txBody>
        </p:sp>
        <p:graphicFrame>
          <p:nvGraphicFramePr>
            <p:cNvPr id="28675" name="对象 8"/>
            <p:cNvGraphicFramePr>
              <a:graphicFrameLocks noChangeAspect="1"/>
            </p:cNvGraphicFramePr>
            <p:nvPr/>
          </p:nvGraphicFramePr>
          <p:xfrm>
            <a:off x="3074988" y="1274285"/>
            <a:ext cx="768350" cy="5318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37" r:id="rId6" imgW="330200" imgH="228600" progId="Equation.DSMT4">
                    <p:embed/>
                  </p:oleObj>
                </mc:Choice>
                <mc:Fallback>
                  <p:oleObj r:id="rId6" imgW="330200" imgH="228600" progId="Equation.DSMT4">
                    <p:embed/>
                    <p:pic>
                      <p:nvPicPr>
                        <p:cNvPr id="0" name="图片 3091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3074988" y="1274285"/>
                          <a:ext cx="768350" cy="531813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8676" name="对象 10"/>
            <p:cNvGraphicFramePr>
              <a:graphicFrameLocks noChangeAspect="1"/>
            </p:cNvGraphicFramePr>
            <p:nvPr/>
          </p:nvGraphicFramePr>
          <p:xfrm>
            <a:off x="5237163" y="1274285"/>
            <a:ext cx="768350" cy="5318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38" r:id="rId8" imgW="330200" imgH="228600" progId="Equation.DSMT4">
                    <p:embed/>
                  </p:oleObj>
                </mc:Choice>
                <mc:Fallback>
                  <p:oleObj r:id="rId8" imgW="330200" imgH="228600" progId="Equation.DSMT4">
                    <p:embed/>
                    <p:pic>
                      <p:nvPicPr>
                        <p:cNvPr id="0" name="图片 3083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5237163" y="1274285"/>
                          <a:ext cx="768350" cy="531813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8677" name="对象 12"/>
            <p:cNvGraphicFramePr>
              <a:graphicFrameLocks noChangeAspect="1"/>
            </p:cNvGraphicFramePr>
            <p:nvPr/>
          </p:nvGraphicFramePr>
          <p:xfrm>
            <a:off x="3094038" y="1833881"/>
            <a:ext cx="768350" cy="5318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39" r:id="rId10" imgW="330200" imgH="228600" progId="Equation.DSMT4">
                    <p:embed/>
                  </p:oleObj>
                </mc:Choice>
                <mc:Fallback>
                  <p:oleObj r:id="rId10" imgW="330200" imgH="228600" progId="Equation.DSMT4">
                    <p:embed/>
                    <p:pic>
                      <p:nvPicPr>
                        <p:cNvPr id="0" name="图片 3079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3094038" y="1833881"/>
                          <a:ext cx="768350" cy="531813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8678" name="对象 13"/>
            <p:cNvGraphicFramePr>
              <a:graphicFrameLocks noChangeAspect="1"/>
            </p:cNvGraphicFramePr>
            <p:nvPr/>
          </p:nvGraphicFramePr>
          <p:xfrm>
            <a:off x="4799013" y="1819592"/>
            <a:ext cx="768350" cy="5318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40" r:id="rId11" imgW="330200" imgH="228600" progId="Equation.DSMT4">
                    <p:embed/>
                  </p:oleObj>
                </mc:Choice>
                <mc:Fallback>
                  <p:oleObj r:id="rId11" imgW="330200" imgH="228600" progId="Equation.DSMT4">
                    <p:embed/>
                    <p:pic>
                      <p:nvPicPr>
                        <p:cNvPr id="0" name="图片 3088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4799013" y="1819592"/>
                          <a:ext cx="768350" cy="531813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8679" name="对象 15"/>
            <p:cNvGraphicFramePr>
              <a:graphicFrameLocks noChangeAspect="1"/>
            </p:cNvGraphicFramePr>
            <p:nvPr/>
          </p:nvGraphicFramePr>
          <p:xfrm>
            <a:off x="3044825" y="2333626"/>
            <a:ext cx="944563" cy="5032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41" r:id="rId13" imgW="405765" imgH="215900" progId="Equation.DSMT4">
                    <p:embed/>
                  </p:oleObj>
                </mc:Choice>
                <mc:Fallback>
                  <p:oleObj r:id="rId13" imgW="405765" imgH="215900" progId="Equation.DSMT4">
                    <p:embed/>
                    <p:pic>
                      <p:nvPicPr>
                        <p:cNvPr id="0" name="图片 3081"/>
                        <p:cNvPicPr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3044825" y="2333626"/>
                          <a:ext cx="944563" cy="503237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8680" name="对象 16"/>
            <p:cNvGraphicFramePr>
              <a:graphicFrameLocks noChangeAspect="1"/>
            </p:cNvGraphicFramePr>
            <p:nvPr/>
          </p:nvGraphicFramePr>
          <p:xfrm>
            <a:off x="5130800" y="2303463"/>
            <a:ext cx="944563" cy="5032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42" r:id="rId15" imgW="405765" imgH="215900" progId="Equation.DSMT4">
                    <p:embed/>
                  </p:oleObj>
                </mc:Choice>
                <mc:Fallback>
                  <p:oleObj r:id="rId15" imgW="405765" imgH="215900" progId="Equation.DSMT4">
                    <p:embed/>
                    <p:pic>
                      <p:nvPicPr>
                        <p:cNvPr id="0" name="图片 3084"/>
                        <p:cNvPicPr/>
                        <p:nvPr/>
                      </p:nvPicPr>
                      <p:blipFill>
                        <a:blip r:embed="rId16"/>
                        <a:stretch>
                          <a:fillRect/>
                        </a:stretch>
                      </p:blipFill>
                      <p:spPr>
                        <a:xfrm>
                          <a:off x="5130800" y="2303463"/>
                          <a:ext cx="944563" cy="503237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8681" name="对象 20"/>
            <p:cNvGraphicFramePr>
              <a:graphicFrameLocks noChangeAspect="1"/>
            </p:cNvGraphicFramePr>
            <p:nvPr/>
          </p:nvGraphicFramePr>
          <p:xfrm>
            <a:off x="3035300" y="2859354"/>
            <a:ext cx="944563" cy="5032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43" r:id="rId17" imgW="405765" imgH="215900" progId="Equation.DSMT4">
                    <p:embed/>
                  </p:oleObj>
                </mc:Choice>
                <mc:Fallback>
                  <p:oleObj r:id="rId17" imgW="405765" imgH="215900" progId="Equation.DSMT4">
                    <p:embed/>
                    <p:pic>
                      <p:nvPicPr>
                        <p:cNvPr id="0" name="图片 3082"/>
                        <p:cNvPicPr/>
                        <p:nvPr/>
                      </p:nvPicPr>
                      <p:blipFill>
                        <a:blip r:embed="rId18"/>
                        <a:stretch>
                          <a:fillRect/>
                        </a:stretch>
                      </p:blipFill>
                      <p:spPr>
                        <a:xfrm>
                          <a:off x="3035300" y="2859354"/>
                          <a:ext cx="944563" cy="503237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8682" name="对象 21"/>
            <p:cNvGraphicFramePr>
              <a:graphicFrameLocks noChangeAspect="1"/>
            </p:cNvGraphicFramePr>
            <p:nvPr/>
          </p:nvGraphicFramePr>
          <p:xfrm>
            <a:off x="4702175" y="2821254"/>
            <a:ext cx="944563" cy="5032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44" r:id="rId19" imgW="405765" imgH="215900" progId="Equation.DSMT4">
                    <p:embed/>
                  </p:oleObj>
                </mc:Choice>
                <mc:Fallback>
                  <p:oleObj r:id="rId19" imgW="405765" imgH="215900" progId="Equation.DSMT4">
                    <p:embed/>
                    <p:pic>
                      <p:nvPicPr>
                        <p:cNvPr id="0" name="图片 3092"/>
                        <p:cNvPicPr/>
                        <p:nvPr/>
                      </p:nvPicPr>
                      <p:blipFill>
                        <a:blip r:embed="rId20"/>
                        <a:stretch>
                          <a:fillRect/>
                        </a:stretch>
                      </p:blipFill>
                      <p:spPr>
                        <a:xfrm>
                          <a:off x="4702175" y="2821254"/>
                          <a:ext cx="944563" cy="503237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" name="TextBox 9"/>
          <p:cNvSpPr txBox="1"/>
          <p:nvPr/>
        </p:nvSpPr>
        <p:spPr>
          <a:xfrm>
            <a:off x="3705225" y="1484313"/>
            <a:ext cx="717550" cy="52228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l" defTabSz="914400"/>
            <a:r>
              <a:rPr lang="en-US" altLang="zh-CN" sz="2800" b="1" dirty="0">
                <a:solidFill>
                  <a:srgbClr val="FF0066"/>
                </a:solidFill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– 2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867400" y="1484313"/>
            <a:ext cx="717550" cy="52228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l" defTabSz="914400"/>
            <a:r>
              <a:rPr lang="en-US" altLang="zh-CN" sz="2800" b="1" dirty="0">
                <a:solidFill>
                  <a:srgbClr val="FF0066"/>
                </a:solidFill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– 2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671888" y="2055813"/>
            <a:ext cx="385762" cy="52228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l" defTabSz="914400"/>
            <a:r>
              <a:rPr lang="en-US" altLang="zh-CN" sz="2800" b="1" dirty="0">
                <a:solidFill>
                  <a:srgbClr val="FF0066"/>
                </a:solidFill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=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705225" y="2579688"/>
            <a:ext cx="717550" cy="52228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l" defTabSz="914400"/>
            <a:r>
              <a:rPr lang="en-US" altLang="zh-CN" sz="2800" b="1" dirty="0">
                <a:solidFill>
                  <a:srgbClr val="FF0066"/>
                </a:solidFill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– 3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857875" y="2579688"/>
            <a:ext cx="717550" cy="52228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l" defTabSz="914400"/>
            <a:r>
              <a:rPr lang="en-US" altLang="zh-CN" sz="2800" b="1" dirty="0">
                <a:solidFill>
                  <a:srgbClr val="FF0066"/>
                </a:solidFill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– 3 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1711643" y="4779963"/>
            <a:ext cx="4133850" cy="923925"/>
            <a:chOff x="1952625" y="3914447"/>
            <a:chExt cx="4133850" cy="923925"/>
          </a:xfrm>
        </p:grpSpPr>
        <p:sp>
          <p:nvSpPr>
            <p:cNvPr id="28689" name="TextBox 23"/>
            <p:cNvSpPr txBox="1"/>
            <p:nvPr/>
          </p:nvSpPr>
          <p:spPr>
            <a:xfrm>
              <a:off x="2082800" y="4114472"/>
              <a:ext cx="1612900" cy="52197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defTabSz="914400"/>
              <a:r>
                <a:rPr lang="zh-CN" altLang="en-US" sz="2800" b="1" dirty="0">
                  <a:latin typeface="Times New Roman" panose="02020603050405020304" charset="0"/>
                  <a:ea typeface="黑体" panose="02010609060101010101" charset="-122"/>
                </a:rPr>
                <a:t>一般地，</a:t>
              </a:r>
            </a:p>
          </p:txBody>
        </p:sp>
        <p:grpSp>
          <p:nvGrpSpPr>
            <p:cNvPr id="28690" name="组合 26"/>
            <p:cNvGrpSpPr/>
            <p:nvPr/>
          </p:nvGrpSpPr>
          <p:grpSpPr>
            <a:xfrm>
              <a:off x="3785207" y="4096354"/>
              <a:ext cx="1926550" cy="541358"/>
              <a:chOff x="3061307" y="4058582"/>
              <a:chExt cx="1926550" cy="541358"/>
            </a:xfrm>
          </p:grpSpPr>
          <p:sp>
            <p:nvSpPr>
              <p:cNvPr id="28691" name="TextBox 19"/>
              <p:cNvSpPr txBox="1"/>
              <p:nvPr/>
            </p:nvSpPr>
            <p:spPr>
              <a:xfrm>
                <a:off x="3833495" y="4077970"/>
                <a:ext cx="385445" cy="52197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t">
                <a:spAutoFit/>
              </a:bodyPr>
              <a:lstStyle/>
              <a:p>
                <a:pPr defTabSz="914400"/>
                <a:r>
                  <a:rPr lang="en-US" altLang="zh-CN" sz="2800" b="1" dirty="0">
                    <a:solidFill>
                      <a:srgbClr val="FF0000"/>
                    </a:solidFill>
                    <a:latin typeface="Times New Roman" panose="02020603050405020304" charset="0"/>
                    <a:ea typeface="黑体" panose="02010609060101010101" charset="-122"/>
                  </a:rPr>
                  <a:t>=</a:t>
                </a:r>
              </a:p>
            </p:txBody>
          </p:sp>
          <p:graphicFrame>
            <p:nvGraphicFramePr>
              <p:cNvPr id="28692" name="对象 24"/>
              <p:cNvGraphicFramePr>
                <a:graphicFrameLocks noChangeAspect="1"/>
              </p:cNvGraphicFramePr>
              <p:nvPr/>
            </p:nvGraphicFramePr>
            <p:xfrm>
              <a:off x="3061307" y="4068107"/>
              <a:ext cx="768350" cy="53181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245" r:id="rId21" imgW="330200" imgH="228600" progId="Equation.DSMT4">
                      <p:embed/>
                    </p:oleObj>
                  </mc:Choice>
                  <mc:Fallback>
                    <p:oleObj r:id="rId21" imgW="330200" imgH="228600" progId="Equation.DSMT4">
                      <p:embed/>
                      <p:pic>
                        <p:nvPicPr>
                          <p:cNvPr id="0" name="图片 3085"/>
                          <p:cNvPicPr/>
                          <p:nvPr/>
                        </p:nvPicPr>
                        <p:blipFill>
                          <a:blip r:embed="rId22"/>
                          <a:stretch>
                            <a:fillRect/>
                          </a:stretch>
                        </p:blipFill>
                        <p:spPr>
                          <a:xfrm>
                            <a:off x="3061307" y="4068107"/>
                            <a:ext cx="768350" cy="531813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8693" name="对象 25"/>
              <p:cNvGraphicFramePr>
                <a:graphicFrameLocks noChangeAspect="1"/>
              </p:cNvGraphicFramePr>
              <p:nvPr/>
            </p:nvGraphicFramePr>
            <p:xfrm>
              <a:off x="4219507" y="4058582"/>
              <a:ext cx="768350" cy="53181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246" r:id="rId23" imgW="330200" imgH="228600" progId="Equation.DSMT4">
                      <p:embed/>
                    </p:oleObj>
                  </mc:Choice>
                  <mc:Fallback>
                    <p:oleObj r:id="rId23" imgW="330200" imgH="228600" progId="Equation.DSMT4">
                      <p:embed/>
                      <p:pic>
                        <p:nvPicPr>
                          <p:cNvPr id="0" name="图片 3086"/>
                          <p:cNvPicPr/>
                          <p:nvPr/>
                        </p:nvPicPr>
                        <p:blipFill>
                          <a:blip r:embed="rId24"/>
                          <a:stretch>
                            <a:fillRect/>
                          </a:stretch>
                        </p:blipFill>
                        <p:spPr>
                          <a:xfrm>
                            <a:off x="4219507" y="4058582"/>
                            <a:ext cx="768350" cy="531813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28" name="矩形 27"/>
            <p:cNvSpPr/>
            <p:nvPr/>
          </p:nvSpPr>
          <p:spPr>
            <a:xfrm>
              <a:off x="1952625" y="3914447"/>
              <a:ext cx="4133850" cy="923925"/>
            </a:xfrm>
            <a:prstGeom prst="rect">
              <a:avLst/>
            </a:pr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charset="-122"/>
                <a:cs typeface="+mn-cs"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3697288" y="3082925"/>
            <a:ext cx="385762" cy="52228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l" defTabSz="914400"/>
            <a:r>
              <a:rPr lang="en-US" altLang="zh-CN" sz="2800" b="1" dirty="0">
                <a:solidFill>
                  <a:srgbClr val="FF0066"/>
                </a:solidFill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=</a:t>
            </a:r>
          </a:p>
        </p:txBody>
      </p:sp>
      <p:sp>
        <p:nvSpPr>
          <p:cNvPr id="28697" name="圆角矩形 31"/>
          <p:cNvSpPr/>
          <p:nvPr/>
        </p:nvSpPr>
        <p:spPr>
          <a:xfrm>
            <a:off x="360680" y="920115"/>
            <a:ext cx="1659255" cy="729615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algn="ctr" eaLnBrk="0" hangingPunct="0"/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练一练</a:t>
            </a:r>
            <a:endParaRPr lang="zh-CN" altLang="en-US" sz="36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03" name="文本框 4"/>
          <p:cNvSpPr txBox="1"/>
          <p:nvPr/>
        </p:nvSpPr>
        <p:spPr>
          <a:xfrm>
            <a:off x="1666240" y="3743325"/>
            <a:ext cx="695833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l"/>
            <a:r>
              <a:rPr lang="zh-CN" altLang="en-US" sz="3600" b="1" dirty="0">
                <a:solidFill>
                  <a:srgbClr val="0070C0"/>
                </a:solidFill>
                <a:latin typeface="+mn-ea"/>
                <a:cs typeface="+mn-ea"/>
                <a:sym typeface="Arial" panose="020B0604020202020204" pitchFamily="34" charset="0"/>
              </a:rPr>
              <a:t>你能归纳出立方根的另一性质吗</a:t>
            </a:r>
            <a:r>
              <a:rPr lang="en-US" altLang="zh-CN" sz="3600" b="1" dirty="0">
                <a:solidFill>
                  <a:srgbClr val="0070C0"/>
                </a:solidFill>
                <a:latin typeface="+mn-ea"/>
                <a:cs typeface="+mn-ea"/>
                <a:sym typeface="Arial" panose="020B0604020202020204" pitchFamily="34" charset="0"/>
              </a:rPr>
              <a:t>?</a:t>
            </a:r>
          </a:p>
        </p:txBody>
      </p:sp>
      <p:sp>
        <p:nvSpPr>
          <p:cNvPr id="8" name="矩形 7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5" grpId="0"/>
      <p:bldP spid="18" grpId="0"/>
      <p:bldP spid="19" grpId="0"/>
      <p:bldP spid="30" grpId="0"/>
      <p:bldP spid="820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3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aphicFrame>
        <p:nvGraphicFramePr>
          <p:cNvPr id="8" name="表格 7"/>
          <p:cNvGraphicFramePr/>
          <p:nvPr>
            <p:custDataLst>
              <p:tags r:id="rId4"/>
            </p:custDataLst>
          </p:nvPr>
        </p:nvGraphicFramePr>
        <p:xfrm>
          <a:off x="1744345" y="1595120"/>
          <a:ext cx="8351838" cy="5061268"/>
        </p:xfrm>
        <a:graphic>
          <a:graphicData uri="http://schemas.openxmlformats.org/drawingml/2006/table">
            <a:tbl>
              <a:tblPr/>
              <a:tblGrid>
                <a:gridCol w="525463"/>
                <a:gridCol w="1127125"/>
                <a:gridCol w="3027362"/>
                <a:gridCol w="3671888"/>
              </a:tblGrid>
              <a:tr h="1058863">
                <a:tc gridSpan="2">
                  <a:txBody>
                    <a:bodyPr/>
                    <a:lstStyle/>
                    <a:p>
                      <a:pPr lvl="0" defTabSz="0" eaLnBrk="0" hangingPunct="0">
                        <a:spcBef>
                          <a:spcPct val="20000"/>
                        </a:spcBef>
                        <a:buNone/>
                      </a:pPr>
                      <a:endParaRPr lang="zh-CN" altLang="zh-CN" sz="2400" b="0" dirty="0">
                        <a:latin typeface="黑体" panose="02010609060101010101" charset="-122"/>
                        <a:ea typeface="黑体" panose="02010609060101010101" charset="-122"/>
                        <a:sym typeface="Arial" panose="020B0604020202020204" pitchFamily="34" charset="0"/>
                      </a:endParaRP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defTabSz="0" eaLnBrk="0" hangingPunct="0">
                        <a:buNone/>
                      </a:pPr>
                      <a:r>
                        <a:rPr lang="zh-CN" altLang="en-US" sz="2800" b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黑体" panose="02010609060101010101" charset="-122"/>
                          <a:sym typeface="Arial" panose="020B0604020202020204" pitchFamily="34" charset="0"/>
                        </a:rPr>
                        <a:t>平方根</a:t>
                      </a: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algn="ctr" defTabSz="0" eaLnBrk="0" hangingPunct="0">
                        <a:buNone/>
                      </a:pPr>
                      <a:r>
                        <a:rPr lang="zh-CN" altLang="en-US" sz="2800" b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黑体" panose="02010609060101010101" charset="-122"/>
                          <a:sym typeface="Arial" panose="020B0604020202020204" pitchFamily="34" charset="0"/>
                        </a:rPr>
                        <a:t>立方根</a:t>
                      </a: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262">
                <a:tc rowSpan="3">
                  <a:txBody>
                    <a:bodyPr/>
                    <a:lstStyle/>
                    <a:p>
                      <a:pPr lvl="0" algn="ctr" defTabSz="0" eaLnBrk="0" hangingPunct="0">
                        <a:buNone/>
                      </a:pPr>
                      <a:r>
                        <a:rPr lang="zh-CN" altLang="en-US" sz="2800" b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黑体" panose="02010609060101010101" charset="-122"/>
                          <a:sym typeface="Arial" panose="020B0604020202020204" pitchFamily="34" charset="0"/>
                        </a:rPr>
                        <a:t>性</a:t>
                      </a:r>
                    </a:p>
                    <a:p>
                      <a:pPr lvl="0" algn="ctr" defTabSz="0" eaLnBrk="0" hangingPunct="0">
                        <a:buNone/>
                      </a:pPr>
                      <a:r>
                        <a:rPr lang="zh-CN" altLang="en-US" sz="2800" b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黑体" panose="02010609060101010101" charset="-122"/>
                          <a:sym typeface="Arial" panose="020B0604020202020204" pitchFamily="34" charset="0"/>
                        </a:rPr>
                        <a:t>质</a:t>
                      </a: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algn="ctr" defTabSz="0" eaLnBrk="0" hangingPunct="0">
                        <a:buNone/>
                      </a:pPr>
                      <a:r>
                        <a:rPr lang="zh-CN" altLang="en-US" sz="2800" b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黑体" panose="02010609060101010101" charset="-122"/>
                          <a:sym typeface="Arial" panose="020B0604020202020204" pitchFamily="34" charset="0"/>
                        </a:rPr>
                        <a:t>正数</a:t>
                      </a: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defTabSz="0" eaLnBrk="0" hangingPunct="0">
                        <a:spcBef>
                          <a:spcPct val="20000"/>
                        </a:spcBef>
                        <a:buNone/>
                      </a:pPr>
                      <a:endParaRPr lang="zh-CN" altLang="zh-CN" sz="2400" b="0" dirty="0">
                        <a:latin typeface="宋体" panose="02010600030101010101" pitchFamily="2" charset="-122"/>
                        <a:ea typeface="宋体" panose="02010600030101010101" pitchFamily="2" charset="-122"/>
                        <a:sym typeface="Arial" panose="020B0604020202020204" pitchFamily="34" charset="0"/>
                      </a:endParaRP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defTabSz="0" eaLnBrk="0" hangingPunct="0">
                        <a:spcBef>
                          <a:spcPct val="20000"/>
                        </a:spcBef>
                        <a:buNone/>
                      </a:pPr>
                      <a:endParaRPr lang="zh-CN" altLang="zh-CN" sz="2400" b="0" dirty="0">
                        <a:latin typeface="宋体" panose="02010600030101010101" pitchFamily="2" charset="-122"/>
                        <a:ea typeface="宋体" panose="02010600030101010101" pitchFamily="2" charset="-122"/>
                        <a:sym typeface="Arial" panose="020B0604020202020204" pitchFamily="34" charset="0"/>
                      </a:endParaRP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467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lvl="0" algn="ctr" defTabSz="0" eaLnBrk="0" hangingPunct="0">
                        <a:buNone/>
                      </a:pPr>
                      <a:r>
                        <a:rPr lang="en-US" altLang="zh-CN" sz="2800" b="0" dirty="0">
                          <a:solidFill>
                            <a:srgbClr val="000000"/>
                          </a:solidFill>
                          <a:latin typeface="Times New Roman" panose="02020603050405020304" charset="0"/>
                          <a:ea typeface="黑体" panose="02010609060101010101" charset="-122"/>
                          <a:sym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defTabSz="0" eaLnBrk="0" hangingPunct="0">
                        <a:spcBef>
                          <a:spcPct val="20000"/>
                        </a:spcBef>
                        <a:buNone/>
                      </a:pPr>
                      <a:endParaRPr lang="zh-CN" altLang="zh-CN" sz="2400" b="0" dirty="0">
                        <a:latin typeface="宋体" panose="02010600030101010101" pitchFamily="2" charset="-122"/>
                        <a:ea typeface="宋体" panose="02010600030101010101" pitchFamily="2" charset="-122"/>
                        <a:sym typeface="Arial" panose="020B0604020202020204" pitchFamily="34" charset="0"/>
                      </a:endParaRP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defTabSz="0" eaLnBrk="0" hangingPunct="0">
                        <a:spcBef>
                          <a:spcPct val="20000"/>
                        </a:spcBef>
                        <a:buNone/>
                      </a:pPr>
                      <a:endParaRPr lang="zh-CN" altLang="zh-CN" sz="2400" b="0" dirty="0">
                        <a:latin typeface="宋体" panose="02010600030101010101" pitchFamily="2" charset="-122"/>
                        <a:ea typeface="宋体" panose="02010600030101010101" pitchFamily="2" charset="-122"/>
                        <a:sym typeface="Arial" panose="020B0604020202020204" pitchFamily="34" charset="0"/>
                      </a:endParaRP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612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defTabSz="0" eaLnBrk="0" hangingPunct="0">
                        <a:buNone/>
                      </a:pPr>
                      <a:r>
                        <a:rPr lang="zh-CN" altLang="en-US" sz="2800" b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黑体" panose="02010609060101010101" charset="-122"/>
                          <a:sym typeface="Arial" panose="020B0604020202020204" pitchFamily="34" charset="0"/>
                        </a:rPr>
                        <a:t>负数</a:t>
                      </a: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defTabSz="0" eaLnBrk="0" hangingPunct="0">
                        <a:spcBef>
                          <a:spcPct val="20000"/>
                        </a:spcBef>
                        <a:buNone/>
                      </a:pPr>
                      <a:endParaRPr lang="zh-CN" altLang="zh-CN" sz="2400" b="0" dirty="0">
                        <a:latin typeface="宋体" panose="02010600030101010101" pitchFamily="2" charset="-122"/>
                        <a:ea typeface="宋体" panose="02010600030101010101" pitchFamily="2" charset="-122"/>
                        <a:sym typeface="Arial" panose="020B0604020202020204" pitchFamily="34" charset="0"/>
                      </a:endParaRP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defTabSz="0" eaLnBrk="0" hangingPunct="0">
                        <a:spcBef>
                          <a:spcPct val="20000"/>
                        </a:spcBef>
                        <a:buNone/>
                      </a:pPr>
                      <a:endParaRPr lang="zh-CN" altLang="zh-CN" sz="2400" b="0" dirty="0">
                        <a:latin typeface="宋体" panose="02010600030101010101" pitchFamily="2" charset="-122"/>
                        <a:ea typeface="宋体" panose="02010600030101010101" pitchFamily="2" charset="-122"/>
                        <a:sym typeface="Arial" panose="020B0604020202020204" pitchFamily="34" charset="0"/>
                      </a:endParaRP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6463">
                <a:tc gridSpan="2">
                  <a:txBody>
                    <a:bodyPr/>
                    <a:lstStyle/>
                    <a:p>
                      <a:pPr lvl="0" algn="ctr" defTabSz="0" eaLnBrk="0" hangingPunct="0">
                        <a:buNone/>
                      </a:pPr>
                      <a:r>
                        <a:rPr lang="zh-CN" altLang="en-US" sz="2800" b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黑体" panose="02010609060101010101" charset="-122"/>
                          <a:sym typeface="Arial" panose="020B0604020202020204" pitchFamily="34" charset="0"/>
                        </a:rPr>
                        <a:t>表示方法</a:t>
                      </a: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defTabSz="0" eaLnBrk="0" hangingPunct="0">
                        <a:spcBef>
                          <a:spcPct val="20000"/>
                        </a:spcBef>
                        <a:buNone/>
                      </a:pPr>
                      <a:endParaRPr lang="zh-CN" altLang="zh-CN" sz="2400" b="0" dirty="0">
                        <a:latin typeface="宋体" panose="02010600030101010101" pitchFamily="2" charset="-122"/>
                        <a:ea typeface="宋体" panose="02010600030101010101" pitchFamily="2" charset="-122"/>
                        <a:sym typeface="Arial" panose="020B0604020202020204" pitchFamily="34" charset="0"/>
                      </a:endParaRP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defTabSz="0" eaLnBrk="0" hangingPunct="0">
                        <a:spcBef>
                          <a:spcPct val="20000"/>
                        </a:spcBef>
                        <a:buNone/>
                      </a:pPr>
                      <a:endParaRPr lang="zh-CN" altLang="zh-CN" sz="2400" b="0" dirty="0">
                        <a:latin typeface="宋体" panose="02010600030101010101" pitchFamily="2" charset="-122"/>
                        <a:ea typeface="宋体" panose="02010600030101010101" pitchFamily="2" charset="-122"/>
                        <a:sym typeface="Arial" panose="020B0604020202020204" pitchFamily="34" charset="0"/>
                      </a:endParaRP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3912">
                <a:tc gridSpan="2">
                  <a:txBody>
                    <a:bodyPr/>
                    <a:lstStyle/>
                    <a:p>
                      <a:pPr lvl="0" algn="ctr" defTabSz="0" eaLnBrk="0" hangingPunct="0">
                        <a:buNone/>
                      </a:pPr>
                      <a:r>
                        <a:rPr lang="zh-CN" altLang="en-US" sz="2800" b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黑体" panose="02010609060101010101" charset="-122"/>
                          <a:sym typeface="Arial" panose="020B0604020202020204" pitchFamily="34" charset="0"/>
                        </a:rPr>
                        <a:t>被开方数的范围</a:t>
                      </a: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defTabSz="0" eaLnBrk="0" hangingPunct="0">
                        <a:spcBef>
                          <a:spcPct val="20000"/>
                        </a:spcBef>
                        <a:buNone/>
                      </a:pPr>
                      <a:endParaRPr lang="zh-CN" altLang="zh-CN" sz="2400" b="0" dirty="0">
                        <a:latin typeface="宋体" panose="02010600030101010101" pitchFamily="2" charset="-122"/>
                        <a:ea typeface="宋体" panose="02010600030101010101" pitchFamily="2" charset="-122"/>
                        <a:sym typeface="Arial" panose="020B0604020202020204" pitchFamily="34" charset="0"/>
                      </a:endParaRP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defTabSz="0" eaLnBrk="0" hangingPunct="0">
                        <a:spcBef>
                          <a:spcPct val="20000"/>
                        </a:spcBef>
                        <a:buNone/>
                      </a:pPr>
                      <a:r>
                        <a:rPr lang="zh-CN" altLang="zh-CN" sz="2400" b="0" dirty="0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sym typeface="Arial" panose="020B0604020202020204" pitchFamily="34" charset="0"/>
                        </a:rPr>
                        <a:t>   </a:t>
                      </a: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290" name="Text Box 50"/>
          <p:cNvSpPr txBox="1"/>
          <p:nvPr/>
        </p:nvSpPr>
        <p:spPr>
          <a:xfrm>
            <a:off x="3368675" y="2890520"/>
            <a:ext cx="319214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charset="-122"/>
              </a:rPr>
              <a:t>两个，互为相反数</a:t>
            </a:r>
          </a:p>
        </p:txBody>
      </p:sp>
      <p:sp>
        <p:nvSpPr>
          <p:cNvPr id="10291" name="Text Box 51"/>
          <p:cNvSpPr txBox="1"/>
          <p:nvPr/>
        </p:nvSpPr>
        <p:spPr>
          <a:xfrm>
            <a:off x="7043420" y="2890520"/>
            <a:ext cx="270065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charset="-122"/>
              </a:rPr>
              <a:t>一个，为正数</a:t>
            </a:r>
          </a:p>
        </p:txBody>
      </p:sp>
      <p:sp>
        <p:nvSpPr>
          <p:cNvPr id="10292" name="Text Box 52"/>
          <p:cNvSpPr txBox="1"/>
          <p:nvPr/>
        </p:nvSpPr>
        <p:spPr>
          <a:xfrm>
            <a:off x="4662170" y="3576320"/>
            <a:ext cx="792163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charset="0"/>
                <a:ea typeface="黑体" panose="02010609060101010101" charset="-122"/>
              </a:rPr>
              <a:t>0</a:t>
            </a:r>
          </a:p>
        </p:txBody>
      </p:sp>
      <p:sp>
        <p:nvSpPr>
          <p:cNvPr id="10293" name="Text Box 53"/>
          <p:cNvSpPr txBox="1"/>
          <p:nvPr/>
        </p:nvSpPr>
        <p:spPr>
          <a:xfrm>
            <a:off x="8150225" y="3576320"/>
            <a:ext cx="42799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charset="0"/>
                <a:ea typeface="黑体" panose="02010609060101010101" charset="-122"/>
              </a:rPr>
              <a:t>0</a:t>
            </a:r>
          </a:p>
        </p:txBody>
      </p:sp>
      <p:sp>
        <p:nvSpPr>
          <p:cNvPr id="10294" name="Text Box 54"/>
          <p:cNvSpPr txBox="1"/>
          <p:nvPr/>
        </p:nvSpPr>
        <p:spPr>
          <a:xfrm>
            <a:off x="3718560" y="4160520"/>
            <a:ext cx="2209800" cy="5175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charset="-122"/>
              </a:rPr>
              <a:t>没有平方根</a:t>
            </a:r>
          </a:p>
        </p:txBody>
      </p:sp>
      <p:sp>
        <p:nvSpPr>
          <p:cNvPr id="10295" name="Text Box 55"/>
          <p:cNvSpPr txBox="1"/>
          <p:nvPr/>
        </p:nvSpPr>
        <p:spPr>
          <a:xfrm>
            <a:off x="7118033" y="4160520"/>
            <a:ext cx="2474912" cy="5175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charset="-122"/>
              </a:rPr>
              <a:t>一个，为负数</a:t>
            </a:r>
          </a:p>
        </p:txBody>
      </p:sp>
      <p:graphicFrame>
        <p:nvGraphicFramePr>
          <p:cNvPr id="10296" name="Object 56"/>
          <p:cNvGraphicFramePr>
            <a:graphicFrameLocks noChangeAspect="1"/>
          </p:cNvGraphicFramePr>
          <p:nvPr/>
        </p:nvGraphicFramePr>
        <p:xfrm>
          <a:off x="4164807" y="4920139"/>
          <a:ext cx="1024890" cy="7073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5" r:id="rId7" imgW="330200" imgH="228600" progId="Equation.DSMT4">
                  <p:embed/>
                </p:oleObj>
              </mc:Choice>
              <mc:Fallback>
                <p:oleObj r:id="rId7" imgW="330200" imgH="228600" progId="Equation.DSMT4">
                  <p:embed/>
                  <p:pic>
                    <p:nvPicPr>
                      <p:cNvPr id="0" name="图片 3094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164807" y="4920139"/>
                        <a:ext cx="1024890" cy="70739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97" name="Object 57"/>
          <p:cNvGraphicFramePr>
            <a:graphicFrameLocks noChangeAspect="1"/>
          </p:cNvGraphicFramePr>
          <p:nvPr/>
        </p:nvGraphicFramePr>
        <p:xfrm>
          <a:off x="8150225" y="4917440"/>
          <a:ext cx="754063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6" r:id="rId9" imgW="243205" imgH="230505" progId="Equation.DSMT4">
                  <p:embed/>
                </p:oleObj>
              </mc:Choice>
              <mc:Fallback>
                <p:oleObj r:id="rId9" imgW="243205" imgH="230505" progId="Equation.DSMT4">
                  <p:embed/>
                  <p:pic>
                    <p:nvPicPr>
                      <p:cNvPr id="0" name="图片 3093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8150225" y="4917440"/>
                        <a:ext cx="754063" cy="7112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37" name="Rectangle 58"/>
          <p:cNvSpPr/>
          <p:nvPr/>
        </p:nvSpPr>
        <p:spPr>
          <a:xfrm>
            <a:off x="215900" y="859155"/>
            <a:ext cx="6123940" cy="647700"/>
          </a:xfrm>
          <a:prstGeom prst="rect">
            <a:avLst/>
          </a:prstGeom>
          <a:noFill/>
          <a:ln w="9525">
            <a:noFill/>
          </a:ln>
        </p:spPr>
        <p:txBody>
          <a:bodyPr wrap="none" lIns="90170" tIns="46990" rIns="90170" bIns="46990" anchor="t">
            <a:spAutoFit/>
          </a:bodyPr>
          <a:lstStyle/>
          <a:p>
            <a:pPr algn="l" eaLnBrk="0" hangingPunct="0"/>
            <a:r>
              <a:rPr lang="zh-CN" altLang="en-US" sz="3600" b="1" dirty="0">
                <a:solidFill>
                  <a:srgbClr val="000000"/>
                </a:solidFill>
                <a:latin typeface="+mn-ea"/>
                <a:cs typeface="Times New Roman" panose="02020603050405020304" charset="0"/>
              </a:rPr>
              <a:t>平方根与立方根的区别和联系</a:t>
            </a:r>
            <a:r>
              <a:rPr lang="zh-CN" altLang="en-US" sz="2800" b="1" dirty="0"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 </a:t>
            </a:r>
          </a:p>
        </p:txBody>
      </p:sp>
      <p:sp>
        <p:nvSpPr>
          <p:cNvPr id="10299" name="Text Box 59"/>
          <p:cNvSpPr txBox="1"/>
          <p:nvPr/>
        </p:nvSpPr>
        <p:spPr>
          <a:xfrm>
            <a:off x="7118033" y="5916295"/>
            <a:ext cx="2474912" cy="5175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charset="-122"/>
              </a:rPr>
              <a:t>可以为任何数</a:t>
            </a:r>
          </a:p>
        </p:txBody>
      </p:sp>
      <p:sp>
        <p:nvSpPr>
          <p:cNvPr id="10300" name="Text Box 60"/>
          <p:cNvSpPr txBox="1"/>
          <p:nvPr/>
        </p:nvSpPr>
        <p:spPr>
          <a:xfrm>
            <a:off x="4147820" y="5916295"/>
            <a:ext cx="1249363" cy="5175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28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非负数</a:t>
            </a:r>
          </a:p>
        </p:txBody>
      </p:sp>
      <p:sp>
        <p:nvSpPr>
          <p:cNvPr id="9" name="矩形 8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0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10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10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000"/>
                                        <p:tgtEl>
                                          <p:spTgt spid="10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1000"/>
                                        <p:tgtEl>
                                          <p:spTgt spid="10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1000"/>
                                        <p:tgtEl>
                                          <p:spTgt spid="10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1000"/>
                                        <p:tgtEl>
                                          <p:spTgt spid="10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1000"/>
                                        <p:tgtEl>
                                          <p:spTgt spid="10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1000"/>
                                        <p:tgtEl>
                                          <p:spTgt spid="10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90" grpId="0"/>
      <p:bldP spid="10291" grpId="0"/>
      <p:bldP spid="10292" grpId="0"/>
      <p:bldP spid="10293" grpId="0"/>
      <p:bldP spid="10294" grpId="0"/>
      <p:bldP spid="10295" grpId="0"/>
      <p:bldP spid="10299" grpId="0"/>
      <p:bldP spid="10300" grpId="0" bldLvl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745490" y="2520950"/>
            <a:ext cx="6344285" cy="697865"/>
            <a:chOff x="1170" y="7046"/>
            <a:chExt cx="9496" cy="1097"/>
          </a:xfrm>
        </p:grpSpPr>
        <p:sp>
          <p:nvSpPr>
            <p:cNvPr id="30723" name="文本框 19"/>
            <p:cNvSpPr txBox="1"/>
            <p:nvPr/>
          </p:nvSpPr>
          <p:spPr>
            <a:xfrm>
              <a:off x="1170" y="7088"/>
              <a:ext cx="9496" cy="101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l"/>
              <a:r>
                <a:rPr lang="zh-CN" altLang="en-US" sz="3600" b="1" dirty="0">
                  <a:solidFill>
                    <a:srgbClr val="3C8C93"/>
                  </a:solidFill>
                  <a:latin typeface="+mn-ea"/>
                  <a:cs typeface="+mn-ea"/>
                </a:rPr>
                <a:t>例</a:t>
              </a:r>
              <a:r>
                <a:rPr lang="en-US" altLang="en-US" sz="3600" b="1">
                  <a:solidFill>
                    <a:srgbClr val="3C8C93"/>
                  </a:solidFill>
                  <a:latin typeface="+mn-ea"/>
                  <a:cs typeface="+mn-ea"/>
                </a:rPr>
                <a:t>3  </a:t>
              </a:r>
              <a:r>
                <a:rPr lang="zh-CN" altLang="en-US" sz="3600" b="1">
                  <a:latin typeface="+mn-ea"/>
                  <a:cs typeface="+mn-ea"/>
                </a:rPr>
                <a:t>计算 ：                        。</a:t>
              </a:r>
              <a:endParaRPr lang="en-US" altLang="zh-CN" sz="3600" b="1">
                <a:latin typeface="+mn-ea"/>
                <a:cs typeface="+mn-ea"/>
              </a:endParaRPr>
            </a:p>
          </p:txBody>
        </p:sp>
        <p:graphicFrame>
          <p:nvGraphicFramePr>
            <p:cNvPr id="30724" name="对象 20">
              <a:hlinkClick r:id="" action="ppaction://ole?verb=0"/>
            </p:cNvPr>
            <p:cNvGraphicFramePr>
              <a:graphicFrameLocks noChangeAspect="1"/>
            </p:cNvGraphicFramePr>
            <p:nvPr/>
          </p:nvGraphicFramePr>
          <p:xfrm>
            <a:off x="4825" y="7046"/>
            <a:ext cx="5048" cy="109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269" r:id="rId5" imgW="1054100" imgH="228600" progId="Equation.KSEE3">
                    <p:embed/>
                  </p:oleObj>
                </mc:Choice>
                <mc:Fallback>
                  <p:oleObj r:id="rId5" imgW="1054100" imgH="228600" progId="Equation.KSEE3">
                    <p:embed/>
                    <p:pic>
                      <p:nvPicPr>
                        <p:cNvPr id="0" name="图片 3096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4825" y="7046"/>
                          <a:ext cx="5048" cy="1097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3" name="文本框 22"/>
          <p:cNvSpPr txBox="1"/>
          <p:nvPr/>
        </p:nvSpPr>
        <p:spPr>
          <a:xfrm>
            <a:off x="1755775" y="3554095"/>
            <a:ext cx="826198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l"/>
            <a:r>
              <a:rPr lang="zh-CN" altLang="en-US" sz="3600" b="1">
                <a:solidFill>
                  <a:srgbClr val="FF0000"/>
                </a:solidFill>
                <a:latin typeface="+mn-ea"/>
                <a:cs typeface="+mn-ea"/>
              </a:rPr>
              <a:t>解：原式</a:t>
            </a:r>
            <a:r>
              <a:rPr lang="en-US" altLang="zh-CN" sz="3600" b="1">
                <a:solidFill>
                  <a:srgbClr val="FF0000"/>
                </a:solidFill>
                <a:latin typeface="+mn-ea"/>
                <a:cs typeface="+mn-ea"/>
              </a:rPr>
              <a:t>=3+2-(-1) =5+1=6.         </a:t>
            </a:r>
            <a:r>
              <a:rPr lang="en-US" altLang="zh-CN" sz="3600" b="1">
                <a:latin typeface="+mn-ea"/>
                <a:cs typeface="+mn-ea"/>
              </a:rPr>
              <a:t>    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694055" y="1376045"/>
            <a:ext cx="856869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l"/>
            <a:r>
              <a:rPr lang="zh-CN" altLang="en-US" sz="3600" b="1" dirty="0">
                <a:solidFill>
                  <a:srgbClr val="3C8C93"/>
                </a:solidFill>
                <a:latin typeface="+mn-ea"/>
                <a:cs typeface="+mn-ea"/>
              </a:rPr>
              <a:t>例</a:t>
            </a:r>
            <a:r>
              <a:rPr lang="en-US" altLang="zh-CN" sz="3600" b="1">
                <a:solidFill>
                  <a:srgbClr val="3C8C93"/>
                </a:solidFill>
                <a:latin typeface="+mn-ea"/>
                <a:cs typeface="+mn-ea"/>
              </a:rPr>
              <a:t>2          </a:t>
            </a:r>
            <a:r>
              <a:rPr lang="zh-CN" altLang="en-US" sz="3600" b="1">
                <a:latin typeface="+mn-ea"/>
                <a:cs typeface="+mn-ea"/>
              </a:rPr>
              <a:t>的算术平方根是</a:t>
            </a:r>
            <a:r>
              <a:rPr lang="en-US" altLang="zh-CN" sz="3600" b="1">
                <a:latin typeface="+mn-ea"/>
                <a:cs typeface="+mn-ea"/>
              </a:rPr>
              <a:t>____</a:t>
            </a:r>
            <a:r>
              <a:rPr lang="zh-CN" altLang="en-US" sz="3600" b="1">
                <a:latin typeface="+mn-ea"/>
                <a:cs typeface="+mn-ea"/>
              </a:rPr>
              <a:t>。</a:t>
            </a:r>
            <a:r>
              <a:rPr lang="zh-CN" altLang="en-US" sz="3600" b="1" u="sng">
                <a:latin typeface="+mn-ea"/>
                <a:cs typeface="+mn-ea"/>
              </a:rPr>
              <a:t>        </a:t>
            </a:r>
            <a:r>
              <a:rPr lang="en-US" altLang="zh-CN" sz="3600" b="1" u="sng">
                <a:latin typeface="+mn-ea"/>
                <a:cs typeface="+mn-ea"/>
              </a:rPr>
              <a:t>  </a:t>
            </a:r>
            <a:r>
              <a:rPr lang="en-US" altLang="zh-CN" sz="3600" b="1">
                <a:latin typeface="+mn-ea"/>
                <a:cs typeface="+mn-ea"/>
              </a:rPr>
              <a:t>   </a:t>
            </a:r>
            <a:r>
              <a:rPr lang="en-US" altLang="zh-CN" sz="3600" b="1">
                <a:solidFill>
                  <a:srgbClr val="3C8C93"/>
                </a:solidFill>
                <a:latin typeface="+mn-ea"/>
                <a:cs typeface="+mn-ea"/>
              </a:rPr>
              <a:t> </a:t>
            </a:r>
            <a:r>
              <a:rPr lang="en-US" altLang="zh-CN" sz="2800" b="1">
                <a:solidFill>
                  <a:srgbClr val="3C8C93"/>
                </a:solidFill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                                 </a:t>
            </a:r>
            <a:r>
              <a:rPr lang="en-US" altLang="zh-CN" sz="2800" b="1"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   </a:t>
            </a:r>
            <a:endParaRPr lang="zh-CN" altLang="en-US" sz="2800" b="1" dirty="0">
              <a:latin typeface="Times New Roman" panose="02020603050405020304" charset="0"/>
              <a:ea typeface="黑体" panose="02010609060101010101" charset="-122"/>
              <a:cs typeface="Times New Roman" panose="02020603050405020304" charset="0"/>
            </a:endParaRPr>
          </a:p>
        </p:txBody>
      </p:sp>
      <p:graphicFrame>
        <p:nvGraphicFramePr>
          <p:cNvPr id="27" name="对象 26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849120" y="1370330"/>
          <a:ext cx="950595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0" r:id="rId7" imgW="316865" imgH="228600" progId="Equation.KSEE3">
                  <p:embed/>
                </p:oleObj>
              </mc:Choice>
              <mc:Fallback>
                <p:oleObj r:id="rId7" imgW="316865" imgH="228600" progId="Equation.KSEE3">
                  <p:embed/>
                  <p:pic>
                    <p:nvPicPr>
                      <p:cNvPr id="0" name="图片 3095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849120" y="1370330"/>
                        <a:ext cx="950595" cy="6858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文本框 28"/>
          <p:cNvSpPr txBox="1"/>
          <p:nvPr/>
        </p:nvSpPr>
        <p:spPr>
          <a:xfrm flipH="1">
            <a:off x="6262370" y="1339215"/>
            <a:ext cx="118935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2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6" grpId="0"/>
      <p:bldP spid="2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小结梳理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961640" y="3477578"/>
            <a:ext cx="1000125" cy="521970"/>
          </a:xfrm>
          <a:prstGeom prst="rect">
            <a:avLst/>
          </a:prstGeom>
          <a:solidFill>
            <a:srgbClr val="FF9999"/>
          </a:solidFill>
          <a:ln w="9525">
            <a:noFill/>
          </a:ln>
        </p:spPr>
        <p:txBody>
          <a:bodyPr anchor="t">
            <a:spAutoFit/>
          </a:bodyPr>
          <a:lstStyle/>
          <a:p>
            <a:pPr defTabSz="914400"/>
            <a:r>
              <a:rPr lang="zh-CN" altLang="en-US" sz="2800" b="1" dirty="0">
                <a:latin typeface="Times New Roman" panose="02020603050405020304" charset="0"/>
                <a:ea typeface="黑体" panose="02010609060101010101" charset="-122"/>
              </a:rPr>
              <a:t>表示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2078990" y="2059940"/>
            <a:ext cx="871538" cy="3359150"/>
            <a:chOff x="1185862" y="1171575"/>
            <a:chExt cx="871538" cy="2362200"/>
          </a:xfrm>
        </p:grpSpPr>
        <p:cxnSp>
          <p:nvCxnSpPr>
            <p:cNvPr id="8" name="直接箭头连接符 7"/>
            <p:cNvCxnSpPr/>
            <p:nvPr/>
          </p:nvCxnSpPr>
          <p:spPr>
            <a:xfrm flipV="1">
              <a:off x="1185862" y="2352675"/>
              <a:ext cx="871538" cy="0"/>
            </a:xfrm>
            <a:prstGeom prst="straightConnector1">
              <a:avLst/>
            </a:prstGeom>
            <a:ln w="19050">
              <a:solidFill>
                <a:srgbClr val="FF99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1514474" y="1171575"/>
              <a:ext cx="0" cy="2362200"/>
            </a:xfrm>
            <a:prstGeom prst="line">
              <a:avLst/>
            </a:prstGeom>
            <a:ln w="19050">
              <a:solidFill>
                <a:srgbClr val="FF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箭头连接符 9"/>
            <p:cNvCxnSpPr/>
            <p:nvPr/>
          </p:nvCxnSpPr>
          <p:spPr>
            <a:xfrm>
              <a:off x="1514474" y="1183855"/>
              <a:ext cx="542926" cy="0"/>
            </a:xfrm>
            <a:prstGeom prst="straightConnector1">
              <a:avLst/>
            </a:prstGeom>
            <a:ln w="19050">
              <a:solidFill>
                <a:srgbClr val="FF99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箭头连接符 21"/>
            <p:cNvCxnSpPr/>
            <p:nvPr/>
          </p:nvCxnSpPr>
          <p:spPr>
            <a:xfrm>
              <a:off x="1514474" y="3533775"/>
              <a:ext cx="542926" cy="0"/>
            </a:xfrm>
            <a:prstGeom prst="straightConnector1">
              <a:avLst/>
            </a:prstGeom>
            <a:ln w="19050">
              <a:solidFill>
                <a:srgbClr val="FF99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/>
          <p:cNvSpPr txBox="1"/>
          <p:nvPr/>
        </p:nvSpPr>
        <p:spPr>
          <a:xfrm>
            <a:off x="2963228" y="1798003"/>
            <a:ext cx="1000125" cy="520700"/>
          </a:xfrm>
          <a:prstGeom prst="rect">
            <a:avLst/>
          </a:prstGeom>
          <a:solidFill>
            <a:srgbClr val="FF9999"/>
          </a:solidFill>
          <a:ln w="9525">
            <a:noFill/>
          </a:ln>
        </p:spPr>
        <p:txBody>
          <a:bodyPr anchor="t">
            <a:spAutoFit/>
          </a:bodyPr>
          <a:lstStyle/>
          <a:p>
            <a:pPr defTabSz="914400"/>
            <a:r>
              <a:rPr lang="zh-CN" altLang="en-US" sz="2800" b="1" dirty="0">
                <a:latin typeface="Times New Roman" panose="02020603050405020304" charset="0"/>
                <a:ea typeface="黑体" panose="02010609060101010101" charset="-122"/>
              </a:rPr>
              <a:t>定义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963545" y="5156835"/>
            <a:ext cx="997585" cy="521970"/>
          </a:xfrm>
          <a:prstGeom prst="rect">
            <a:avLst/>
          </a:prstGeom>
          <a:solidFill>
            <a:srgbClr val="FF9999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 defTabSz="914400"/>
            <a:r>
              <a:rPr lang="zh-CN" altLang="en-US" sz="2800" b="1" dirty="0">
                <a:latin typeface="Times New Roman" panose="02020603050405020304" charset="0"/>
                <a:ea typeface="黑体" panose="02010609060101010101" charset="-122"/>
              </a:rPr>
              <a:t>性质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536065" y="3101340"/>
            <a:ext cx="542925" cy="1382713"/>
          </a:xfrm>
          <a:prstGeom prst="rect">
            <a:avLst/>
          </a:prstGeom>
          <a:solidFill>
            <a:srgbClr val="FF9999"/>
          </a:solidFill>
          <a:ln w="9525">
            <a:noFill/>
          </a:ln>
        </p:spPr>
        <p:txBody>
          <a:bodyPr anchor="t">
            <a:spAutoFit/>
          </a:bodyPr>
          <a:lstStyle/>
          <a:p>
            <a:pPr defTabSz="914400"/>
            <a:r>
              <a:rPr lang="zh-CN" altLang="en-US" sz="2800" b="1" dirty="0">
                <a:latin typeface="Times New Roman" panose="02020603050405020304" charset="0"/>
                <a:ea typeface="黑体" panose="02010609060101010101" charset="-122"/>
              </a:rPr>
              <a:t>立方根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4110990" y="4484370"/>
            <a:ext cx="4361815" cy="1851660"/>
            <a:chOff x="6474" y="7062"/>
            <a:chExt cx="6869" cy="2916"/>
          </a:xfrm>
        </p:grpSpPr>
        <p:sp>
          <p:nvSpPr>
            <p:cNvPr id="12" name="左大括号 11"/>
            <p:cNvSpPr/>
            <p:nvPr/>
          </p:nvSpPr>
          <p:spPr>
            <a:xfrm>
              <a:off x="6474" y="7546"/>
              <a:ext cx="380" cy="1910"/>
            </a:xfrm>
            <a:prstGeom prst="leftBrace">
              <a:avLst>
                <a:gd name="adj1" fmla="val 8333"/>
                <a:gd name="adj2" fmla="val 48381"/>
              </a:avLst>
            </a:prstGeom>
            <a:ln w="19050">
              <a:solidFill>
                <a:srgbClr val="FF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charset="-122"/>
                <a:cs typeface="+mn-cs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7089" y="7062"/>
              <a:ext cx="6254" cy="2916"/>
              <a:chOff x="7089" y="7062"/>
              <a:chExt cx="6254" cy="2916"/>
            </a:xfrm>
          </p:grpSpPr>
          <p:sp>
            <p:nvSpPr>
              <p:cNvPr id="25" name="TextBox 24"/>
              <p:cNvSpPr txBox="1"/>
              <p:nvPr/>
            </p:nvSpPr>
            <p:spPr>
              <a:xfrm>
                <a:off x="7089" y="7062"/>
                <a:ext cx="6255" cy="2858"/>
              </a:xfrm>
              <a:prstGeom prst="rect">
                <a:avLst/>
              </a:prstGeom>
              <a:noFill/>
              <a:ln w="28575" cmpd="sng">
                <a:solidFill>
                  <a:schemeClr val="accent1">
                    <a:shade val="50000"/>
                  </a:schemeClr>
                </a:solidFill>
                <a:prstDash val="sysDot"/>
              </a:ln>
            </p:spPr>
            <p:txBody>
              <a:bodyPr wrap="square">
                <a:spAutoFit/>
              </a:bodyPr>
              <a:lstStyle/>
              <a:p>
                <a:pPr marR="0" defTabSz="914400">
                  <a:buClrTx/>
                  <a:buSzTx/>
                  <a:buFont typeface="Wingdings" panose="05000000000000000000" pitchFamily="2" charset="2"/>
                  <a:defRPr/>
                </a:pPr>
                <a:r>
                  <a:rPr kumimoji="0" lang="zh-CN" altLang="en-US" sz="2800" b="1" kern="1200" cap="none" spc="0" normalizeH="0" baseline="0" noProof="0" dirty="0">
                    <a:solidFill>
                      <a:schemeClr val="tx1"/>
                    </a:solidFill>
                    <a:latin typeface="+mn-ea"/>
                    <a:cs typeface="+mn-ea"/>
                  </a:rPr>
                  <a:t>正数的立方根是正数，</a:t>
                </a:r>
              </a:p>
              <a:p>
                <a:pPr marR="0" defTabSz="914400">
                  <a:buClrTx/>
                  <a:buSzTx/>
                  <a:buFont typeface="Wingdings" panose="05000000000000000000" pitchFamily="2" charset="2"/>
                  <a:defRPr/>
                </a:pPr>
                <a:r>
                  <a:rPr kumimoji="0" lang="zh-CN" altLang="en-US" sz="2800" b="1" kern="1200" cap="none" spc="0" normalizeH="0" baseline="0" noProof="0" dirty="0">
                    <a:solidFill>
                      <a:schemeClr val="tx1"/>
                    </a:solidFill>
                    <a:latin typeface="+mn-ea"/>
                    <a:cs typeface="+mn-ea"/>
                  </a:rPr>
                  <a:t>负数的立方根是负数；</a:t>
                </a:r>
              </a:p>
              <a:p>
                <a:pPr marR="0" defTabSz="914400">
                  <a:buClrTx/>
                  <a:buSzTx/>
                  <a:buFont typeface="Wingdings" panose="05000000000000000000" pitchFamily="2" charset="2"/>
                  <a:defRPr/>
                </a:pPr>
                <a:r>
                  <a:rPr kumimoji="0" lang="en-US" altLang="zh-CN" sz="2800" b="1" kern="1200" cap="none" spc="0" normalizeH="0" baseline="0" noProof="0" dirty="0">
                    <a:solidFill>
                      <a:schemeClr val="tx1"/>
                    </a:solidFill>
                    <a:latin typeface="+mn-ea"/>
                    <a:cs typeface="+mn-ea"/>
                  </a:rPr>
                  <a:t>0</a:t>
                </a:r>
                <a:r>
                  <a:rPr kumimoji="0" lang="zh-CN" altLang="en-US" sz="2800" b="1" kern="1200" cap="none" spc="0" normalizeH="0" baseline="0" noProof="0" dirty="0">
                    <a:solidFill>
                      <a:schemeClr val="tx1"/>
                    </a:solidFill>
                    <a:latin typeface="+mn-ea"/>
                    <a:cs typeface="+mn-ea"/>
                  </a:rPr>
                  <a:t>的立方根是</a:t>
                </a:r>
                <a:r>
                  <a:rPr kumimoji="0" lang="en-US" altLang="zh-CN" sz="2800" b="1" kern="1200" cap="none" spc="0" normalizeH="0" baseline="0" noProof="0" dirty="0">
                    <a:solidFill>
                      <a:schemeClr val="tx1"/>
                    </a:solidFill>
                    <a:latin typeface="+mn-ea"/>
                    <a:cs typeface="+mn-ea"/>
                  </a:rPr>
                  <a:t>0</a:t>
                </a:r>
                <a:r>
                  <a:rPr kumimoji="0" lang="zh-CN" altLang="en-US" sz="2800" b="1" kern="1200" cap="none" spc="0" normalizeH="0" baseline="0" noProof="0" dirty="0">
                    <a:solidFill>
                      <a:schemeClr val="tx1"/>
                    </a:solidFill>
                    <a:latin typeface="+mn-ea"/>
                    <a:cs typeface="+mn-ea"/>
                  </a:rPr>
                  <a:t>；</a:t>
                </a:r>
              </a:p>
              <a:p>
                <a:pPr marR="0" defTabSz="914400">
                  <a:buClrTx/>
                  <a:buSzTx/>
                  <a:buFont typeface="Wingdings" panose="05000000000000000000" pitchFamily="2" charset="2"/>
                  <a:defRPr/>
                </a:pPr>
                <a:r>
                  <a:rPr kumimoji="0" lang="zh-CN" altLang="en-US" sz="2800" b="1" kern="1200" cap="none" spc="0" normalizeH="0" baseline="0" noProof="0" dirty="0">
                    <a:solidFill>
                      <a:schemeClr val="tx1"/>
                    </a:solidFill>
                    <a:latin typeface="Times New Roman" panose="02020603050405020304" charset="0"/>
                    <a:ea typeface="黑体" panose="02010609060101010101" charset="-122"/>
                    <a:cs typeface="+mn-cs"/>
                  </a:rPr>
                  <a:t>                         。</a:t>
                </a:r>
              </a:p>
            </p:txBody>
          </p:sp>
          <p:grpSp>
            <p:nvGrpSpPr>
              <p:cNvPr id="28690" name="组合 26"/>
              <p:cNvGrpSpPr/>
              <p:nvPr/>
            </p:nvGrpSpPr>
            <p:grpSpPr>
              <a:xfrm>
                <a:off x="7365" y="9126"/>
                <a:ext cx="3034" cy="853"/>
                <a:chOff x="3061307" y="4058582"/>
                <a:chExt cx="1926550" cy="541566"/>
              </a:xfrm>
            </p:grpSpPr>
            <p:sp>
              <p:nvSpPr>
                <p:cNvPr id="28691" name="TextBox 19"/>
                <p:cNvSpPr txBox="1"/>
                <p:nvPr/>
              </p:nvSpPr>
              <p:spPr>
                <a:xfrm>
                  <a:off x="3833495" y="4077970"/>
                  <a:ext cx="385445" cy="52197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none" anchor="t">
                  <a:spAutoFit/>
                </a:bodyPr>
                <a:lstStyle/>
                <a:p>
                  <a:pPr defTabSz="914400"/>
                  <a:r>
                    <a:rPr lang="en-US" altLang="zh-CN" sz="2800" b="1" dirty="0">
                      <a:solidFill>
                        <a:srgbClr val="FF0000"/>
                      </a:solidFill>
                      <a:latin typeface="Times New Roman" panose="02020603050405020304" charset="0"/>
                      <a:ea typeface="黑体" panose="02010609060101010101" charset="-122"/>
                    </a:rPr>
                    <a:t>=</a:t>
                  </a:r>
                </a:p>
              </p:txBody>
            </p:sp>
            <p:graphicFrame>
              <p:nvGraphicFramePr>
                <p:cNvPr id="28692" name="对象 24"/>
                <p:cNvGraphicFramePr>
                  <a:graphicFrameLocks noChangeAspect="1"/>
                </p:cNvGraphicFramePr>
                <p:nvPr/>
              </p:nvGraphicFramePr>
              <p:xfrm>
                <a:off x="3061307" y="4067881"/>
                <a:ext cx="768350" cy="532267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2295" r:id="rId5" imgW="330200" imgH="228600" progId="Equation.DSMT4">
                        <p:embed/>
                      </p:oleObj>
                    </mc:Choice>
                    <mc:Fallback>
                      <p:oleObj r:id="rId5" imgW="330200" imgH="228600" progId="Equation.DSMT4">
                        <p:embed/>
                        <p:pic>
                          <p:nvPicPr>
                            <p:cNvPr id="0" name="图片 3085"/>
                            <p:cNvPicPr/>
                            <p:nvPr/>
                          </p:nvPicPr>
                          <p:blipFill>
                            <a:blip r:embed="rId6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3061307" y="4067881"/>
                              <a:ext cx="768350" cy="532267"/>
                            </a:xfrm>
                            <a:prstGeom prst="rect">
                              <a:avLst/>
                            </a:prstGeom>
                            <a:noFill/>
                            <a:ln w="38100">
                              <a:noFill/>
                              <a:miter/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28693" name="对象 25"/>
                <p:cNvGraphicFramePr>
                  <a:graphicFrameLocks noChangeAspect="1"/>
                </p:cNvGraphicFramePr>
                <p:nvPr/>
              </p:nvGraphicFramePr>
              <p:xfrm>
                <a:off x="4219507" y="4058582"/>
                <a:ext cx="768350" cy="53181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2296" r:id="rId7" imgW="330200" imgH="228600" progId="Equation.DSMT4">
                        <p:embed/>
                      </p:oleObj>
                    </mc:Choice>
                    <mc:Fallback>
                      <p:oleObj r:id="rId7" imgW="330200" imgH="228600" progId="Equation.DSMT4">
                        <p:embed/>
                        <p:pic>
                          <p:nvPicPr>
                            <p:cNvPr id="0" name="图片 3086"/>
                            <p:cNvPicPr/>
                            <p:nvPr/>
                          </p:nvPicPr>
                          <p:blipFill>
                            <a:blip r:embed="rId8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4219507" y="4058582"/>
                              <a:ext cx="768350" cy="531813"/>
                            </a:xfrm>
                            <a:prstGeom prst="rect">
                              <a:avLst/>
                            </a:prstGeom>
                            <a:noFill/>
                            <a:ln w="38100">
                              <a:noFill/>
                              <a:miter/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</p:grpSp>
      </p:grpSp>
      <p:sp>
        <p:nvSpPr>
          <p:cNvPr id="9218" name="Rectangle 5"/>
          <p:cNvSpPr/>
          <p:nvPr/>
        </p:nvSpPr>
        <p:spPr>
          <a:xfrm>
            <a:off x="4110990" y="1366520"/>
            <a:ext cx="7308850" cy="1383665"/>
          </a:xfrm>
          <a:prstGeom prst="rect">
            <a:avLst/>
          </a:prstGeom>
          <a:noFill/>
          <a:ln w="25400" cmpd="sng">
            <a:solidFill>
              <a:schemeClr val="tx1"/>
            </a:solidFill>
            <a:prstDash val="sysDash"/>
          </a:ln>
        </p:spPr>
        <p:txBody>
          <a:bodyPr wrap="square" anchor="t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  <a:sym typeface="华文新魏" panose="02010800040101010101" pitchFamily="2" charset="-122"/>
              </a:rPr>
              <a:t>     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  <a:cs typeface="+mn-ea"/>
                <a:sym typeface="华文新魏" panose="02010800040101010101" pitchFamily="2" charset="-122"/>
              </a:rPr>
              <a:t>一般地，一个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cs typeface="+mn-ea"/>
                <a:sym typeface="华文新魏" panose="02010800040101010101" pitchFamily="2" charset="-122"/>
              </a:rPr>
              <a:t>数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  <a:cs typeface="+mn-ea"/>
                <a:sym typeface="华文新魏" panose="02010800040101010101" pitchFamily="2" charset="-122"/>
              </a:rPr>
              <a:t>的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cs typeface="+mn-ea"/>
                <a:sym typeface="华文新魏" panose="02010800040101010101" pitchFamily="2" charset="-122"/>
              </a:rPr>
              <a:t>立方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  <a:cs typeface="+mn-ea"/>
                <a:sym typeface="华文新魏" panose="02010800040101010101" pitchFamily="2" charset="-122"/>
              </a:rPr>
              <a:t>等于</a:t>
            </a:r>
            <a:r>
              <a:rPr lang="en-US" altLang="zh-CN" sz="2800" b="1" i="1" dirty="0">
                <a:solidFill>
                  <a:schemeClr val="tx1"/>
                </a:solidFill>
                <a:latin typeface="+mn-ea"/>
                <a:cs typeface="+mn-ea"/>
                <a:sym typeface="华文新魏" panose="02010800040101010101" pitchFamily="2" charset="-122"/>
              </a:rPr>
              <a:t>a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  <a:cs typeface="+mn-ea"/>
                <a:sym typeface="华文新魏" panose="02010800040101010101" pitchFamily="2" charset="-122"/>
              </a:rPr>
              <a:t>，这个数就叫做</a:t>
            </a:r>
            <a:r>
              <a:rPr lang="en-US" altLang="zh-CN" sz="2800" b="1" i="1" dirty="0">
                <a:solidFill>
                  <a:schemeClr val="tx1"/>
                </a:solidFill>
                <a:latin typeface="+mn-ea"/>
                <a:cs typeface="+mn-ea"/>
                <a:sym typeface="华文新魏" panose="02010800040101010101" pitchFamily="2" charset="-122"/>
              </a:rPr>
              <a:t>a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  <a:cs typeface="+mn-ea"/>
                <a:sym typeface="华文新魏" panose="02010800040101010101" pitchFamily="2" charset="-122"/>
              </a:rPr>
              <a:t>的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cs typeface="+mn-ea"/>
                <a:sym typeface="华文新魏" panose="02010800040101010101" pitchFamily="2" charset="-122"/>
              </a:rPr>
              <a:t>立方根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  <a:cs typeface="+mn-ea"/>
                <a:sym typeface="华文新魏" panose="02010800040101010101" pitchFamily="2" charset="-122"/>
              </a:rPr>
              <a:t>，也叫做</a:t>
            </a:r>
            <a:r>
              <a:rPr lang="en-US" altLang="zh-CN" sz="2800" b="1" i="1" dirty="0">
                <a:solidFill>
                  <a:schemeClr val="tx1"/>
                </a:solidFill>
                <a:latin typeface="+mn-ea"/>
                <a:cs typeface="+mn-ea"/>
                <a:sym typeface="华文新魏" panose="02010800040101010101" pitchFamily="2" charset="-122"/>
              </a:rPr>
              <a:t>a 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  <a:cs typeface="+mn-ea"/>
                <a:sym typeface="华文新魏" panose="02010800040101010101" pitchFamily="2" charset="-122"/>
              </a:rPr>
              <a:t>的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cs typeface="+mn-ea"/>
                <a:sym typeface="华文新魏" panose="02010800040101010101" pitchFamily="2" charset="-122"/>
              </a:rPr>
              <a:t>三次方根。</a:t>
            </a:r>
            <a:endParaRPr lang="zh-CN" altLang="en-US" sz="2800" b="1" dirty="0">
              <a:solidFill>
                <a:schemeClr val="tx1"/>
              </a:solidFill>
              <a:latin typeface="+mn-ea"/>
              <a:cs typeface="+mn-ea"/>
              <a:sym typeface="华文新魏" panose="02010800040101010101" pitchFamily="2" charset="-122"/>
            </a:endParaRPr>
          </a:p>
        </p:txBody>
      </p:sp>
      <p:graphicFrame>
        <p:nvGraphicFramePr>
          <p:cNvPr id="6177" name="对象 42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4352290" y="3348990"/>
          <a:ext cx="822325" cy="7791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7" r:id="rId9" imgW="241300" imgH="228600" progId="Equation.KSEE3">
                  <p:embed/>
                </p:oleObj>
              </mc:Choice>
              <mc:Fallback>
                <p:oleObj r:id="rId9" imgW="241300" imgH="228600" progId="Equation.KSEE3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352290" y="3348990"/>
                        <a:ext cx="822325" cy="77914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6" dur="2000"/>
                                        <p:tgtEl>
                                          <p:spTgt spid="6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24" grpId="0" bldLvl="0" animBg="1"/>
      <p:bldP spid="27" grpId="0" bldLvl="0" animBg="1"/>
      <p:bldP spid="29" grpId="0" bldLvl="0" animBg="1"/>
      <p:bldP spid="9218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zh-CN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课堂小测</a:t>
            </a:r>
          </a:p>
        </p:txBody>
      </p:sp>
      <p:sp>
        <p:nvSpPr>
          <p:cNvPr id="11" name="PA_矩形 2"/>
          <p:cNvSpPr/>
          <p:nvPr>
            <p:custDataLst>
              <p:tags r:id="rId3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316" name="Rectangle 13"/>
          <p:cNvSpPr/>
          <p:nvPr/>
        </p:nvSpPr>
        <p:spPr>
          <a:xfrm>
            <a:off x="916940" y="3162194"/>
            <a:ext cx="309880" cy="11239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endParaRPr lang="zh-CN" altLang="en-US" sz="135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33357" y="981076"/>
            <a:ext cx="8585200" cy="52622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 b="1">
                <a:latin typeface="Arial" panose="020B0604020202020204" pitchFamily="34" charset="0"/>
                <a:ea typeface="宋体" panose="02010600030101010101" pitchFamily="2" charset="-122"/>
              </a:rPr>
              <a:t>1.   </a:t>
            </a:r>
            <a:r>
              <a:rPr lang="zh-CN" altLang="en-US" sz="2800" b="1">
                <a:latin typeface="Arial" panose="020B0604020202020204" pitchFamily="34" charset="0"/>
                <a:ea typeface="宋体" panose="02010600030101010101" pitchFamily="2" charset="-122"/>
              </a:rPr>
              <a:t>判断下列说法是否正确</a:t>
            </a:r>
          </a:p>
          <a:p>
            <a:r>
              <a:rPr lang="zh-CN" altLang="en-US" sz="2800" b="1"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en-US" altLang="zh-CN" sz="2800" b="1"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2800" b="1">
                <a:latin typeface="Arial" panose="020B0604020202020204" pitchFamily="34" charset="0"/>
                <a:ea typeface="宋体" panose="02010600030101010101" pitchFamily="2" charset="-122"/>
              </a:rPr>
              <a:t>） </a:t>
            </a:r>
            <a:r>
              <a:rPr lang="en-US" altLang="zh-CN" sz="2800" b="1"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2800" b="1">
                <a:latin typeface="Arial" panose="020B0604020202020204" pitchFamily="34" charset="0"/>
                <a:ea typeface="宋体" panose="02010600030101010101" pitchFamily="2" charset="-122"/>
              </a:rPr>
              <a:t>是</a:t>
            </a:r>
            <a:r>
              <a:rPr lang="en-US" altLang="zh-CN" sz="2800" b="1">
                <a:latin typeface="Arial" panose="020B0604020202020204" pitchFamily="34" charset="0"/>
                <a:ea typeface="宋体" panose="02010600030101010101" pitchFamily="2" charset="-122"/>
              </a:rPr>
              <a:t>8</a:t>
            </a:r>
            <a:r>
              <a:rPr lang="zh-CN" altLang="en-US" sz="2800" b="1">
                <a:latin typeface="Arial" panose="020B0604020202020204" pitchFamily="34" charset="0"/>
                <a:ea typeface="宋体" panose="02010600030101010101" pitchFamily="2" charset="-122"/>
              </a:rPr>
              <a:t>的立方根                                        （       ）</a:t>
            </a:r>
          </a:p>
          <a:p>
            <a:r>
              <a:rPr lang="zh-CN" altLang="en-US" sz="2800" b="1">
                <a:latin typeface="Arial" panose="020B0604020202020204" pitchFamily="34" charset="0"/>
                <a:ea typeface="宋体" panose="02010600030101010101" pitchFamily="2" charset="-122"/>
              </a:rPr>
              <a:t>    </a:t>
            </a:r>
          </a:p>
          <a:p>
            <a:r>
              <a:rPr lang="zh-CN" altLang="en-US" sz="2800" b="1"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en-US" altLang="zh-CN" sz="2800" b="1"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2800" b="1">
                <a:latin typeface="Arial" panose="020B0604020202020204" pitchFamily="34" charset="0"/>
                <a:ea typeface="宋体" panose="02010600030101010101" pitchFamily="2" charset="-122"/>
              </a:rPr>
              <a:t>）</a:t>
            </a:r>
            <a:r>
              <a:rPr lang="en-US" altLang="zh-CN" sz="2800" b="1">
                <a:latin typeface="Arial" panose="020B0604020202020204" pitchFamily="34" charset="0"/>
                <a:ea typeface="宋体" panose="02010600030101010101" pitchFamily="2" charset="-122"/>
              </a:rPr>
              <a:t>-9</a:t>
            </a:r>
            <a:r>
              <a:rPr lang="zh-CN" altLang="en-US" sz="2800" b="1">
                <a:latin typeface="Arial" panose="020B0604020202020204" pitchFamily="34" charset="0"/>
                <a:ea typeface="宋体" panose="02010600030101010101" pitchFamily="2" charset="-122"/>
              </a:rPr>
              <a:t>没有立方根                                          （       ）</a:t>
            </a:r>
          </a:p>
          <a:p>
            <a:r>
              <a:rPr lang="zh-CN" altLang="en-US" sz="2800" b="1">
                <a:latin typeface="Arial" panose="020B0604020202020204" pitchFamily="34" charset="0"/>
                <a:ea typeface="宋体" panose="02010600030101010101" pitchFamily="2" charset="-122"/>
              </a:rPr>
              <a:t>                                                              </a:t>
            </a:r>
          </a:p>
          <a:p>
            <a:r>
              <a:rPr lang="zh-CN" altLang="en-US" sz="2800" b="1"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en-US" altLang="zh-CN" sz="2800" b="1"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  <a:r>
              <a:rPr lang="zh-CN" altLang="en-US" sz="2800" b="1">
                <a:latin typeface="Arial" panose="020B0604020202020204" pitchFamily="34" charset="0"/>
                <a:ea typeface="宋体" panose="02010600030101010101" pitchFamily="2" charset="-122"/>
              </a:rPr>
              <a:t>）                                                               （       ）</a:t>
            </a:r>
          </a:p>
          <a:p>
            <a:r>
              <a:rPr lang="zh-CN" altLang="en-US" sz="2800" b="1">
                <a:latin typeface="Arial" panose="020B0604020202020204" pitchFamily="34" charset="0"/>
                <a:ea typeface="宋体" panose="02010600030101010101" pitchFamily="2" charset="-122"/>
              </a:rPr>
              <a:t>    </a:t>
            </a:r>
          </a:p>
          <a:p>
            <a:r>
              <a:rPr lang="zh-CN" altLang="en-US" sz="2800" b="1"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en-US" altLang="zh-CN" sz="2800" b="1">
                <a:latin typeface="Arial" panose="020B0604020202020204" pitchFamily="34" charset="0"/>
                <a:ea typeface="宋体" panose="02010600030101010101" pitchFamily="2" charset="-122"/>
              </a:rPr>
              <a:t>4</a:t>
            </a:r>
            <a:r>
              <a:rPr lang="zh-CN" altLang="en-US" sz="2800" b="1">
                <a:latin typeface="Arial" panose="020B0604020202020204" pitchFamily="34" charset="0"/>
                <a:ea typeface="宋体" panose="02010600030101010101" pitchFamily="2" charset="-122"/>
              </a:rPr>
              <a:t>）                                                               （       ）</a:t>
            </a:r>
          </a:p>
          <a:p>
            <a:endParaRPr lang="zh-CN" altLang="en-US" sz="28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800" b="1"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en-US" altLang="zh-CN" sz="2800" b="1">
                <a:latin typeface="Arial" panose="020B0604020202020204" pitchFamily="34" charset="0"/>
                <a:ea typeface="宋体" panose="02010600030101010101" pitchFamily="2" charset="-122"/>
              </a:rPr>
              <a:t>5</a:t>
            </a:r>
            <a:r>
              <a:rPr lang="zh-CN" altLang="en-US" sz="2800" b="1">
                <a:latin typeface="Arial" panose="020B0604020202020204" pitchFamily="34" charset="0"/>
                <a:ea typeface="宋体" panose="02010600030101010101" pitchFamily="2" charset="-122"/>
              </a:rPr>
              <a:t>）                                                               （       ）</a:t>
            </a:r>
          </a:p>
          <a:p>
            <a:endParaRPr lang="zh-CN" altLang="en-US" sz="28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800" b="1"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en-US" altLang="zh-CN" sz="2800" b="1">
                <a:latin typeface="Arial" panose="020B0604020202020204" pitchFamily="34" charset="0"/>
                <a:ea typeface="宋体" panose="02010600030101010101" pitchFamily="2" charset="-122"/>
              </a:rPr>
              <a:t>6</a:t>
            </a:r>
            <a:r>
              <a:rPr lang="zh-CN" altLang="en-US" sz="2800" b="1">
                <a:latin typeface="Arial" panose="020B0604020202020204" pitchFamily="34" charset="0"/>
                <a:ea typeface="宋体" panose="02010600030101010101" pitchFamily="2" charset="-122"/>
              </a:rPr>
              <a:t>）正数有两个立方根，负数没有立方根      （       ）</a:t>
            </a:r>
          </a:p>
        </p:txBody>
      </p:sp>
      <p:graphicFrame>
        <p:nvGraphicFramePr>
          <p:cNvPr id="6" name="对象 5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2061845" y="2977833"/>
          <a:ext cx="3088640" cy="23247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5" r:id="rId7" imgW="1231265" imgH="927100" progId="Equation.KSEE3">
                  <p:embed/>
                </p:oleObj>
              </mc:Choice>
              <mc:Fallback>
                <p:oleObj r:id="rId7" imgW="1231265" imgH="927100" progId="Equation.KSEE3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061845" y="2977833"/>
                        <a:ext cx="3088640" cy="232473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3" name="Text Box 1038"/>
          <p:cNvSpPr txBox="1"/>
          <p:nvPr/>
        </p:nvSpPr>
        <p:spPr>
          <a:xfrm>
            <a:off x="8645314" y="2247054"/>
            <a:ext cx="476249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600" dirty="0">
                <a:solidFill>
                  <a:srgbClr val="FF0066"/>
                </a:solidFill>
                <a:latin typeface="Times New Roman" panose="02020603050405020304" charset="0"/>
                <a:ea typeface="宋体" panose="02010600030101010101" pitchFamily="2" charset="-122"/>
              </a:rPr>
              <a:t>×</a:t>
            </a:r>
          </a:p>
        </p:txBody>
      </p:sp>
      <p:sp>
        <p:nvSpPr>
          <p:cNvPr id="7" name="Text Box 1038"/>
          <p:cNvSpPr txBox="1"/>
          <p:nvPr/>
        </p:nvSpPr>
        <p:spPr>
          <a:xfrm>
            <a:off x="8717069" y="3074458"/>
            <a:ext cx="685800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 dirty="0">
                <a:solidFill>
                  <a:srgbClr val="FF0066"/>
                </a:solidFill>
                <a:latin typeface="Times New Roman" panose="02020603050405020304" charset="0"/>
                <a:ea typeface="宋体" panose="02010600030101010101" pitchFamily="2" charset="-122"/>
              </a:rPr>
              <a:t>×</a:t>
            </a:r>
          </a:p>
        </p:txBody>
      </p:sp>
      <p:sp>
        <p:nvSpPr>
          <p:cNvPr id="8" name="Text Box 1038"/>
          <p:cNvSpPr txBox="1"/>
          <p:nvPr/>
        </p:nvSpPr>
        <p:spPr>
          <a:xfrm>
            <a:off x="8716646" y="5598160"/>
            <a:ext cx="685800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 dirty="0">
                <a:solidFill>
                  <a:srgbClr val="FF0066"/>
                </a:solidFill>
                <a:latin typeface="Times New Roman" panose="02020603050405020304" charset="0"/>
                <a:ea typeface="宋体" panose="02010600030101010101" pitchFamily="2" charset="-122"/>
              </a:rPr>
              <a:t>×</a:t>
            </a:r>
          </a:p>
        </p:txBody>
      </p:sp>
      <p:sp>
        <p:nvSpPr>
          <p:cNvPr id="10245" name="Text Box 1040"/>
          <p:cNvSpPr txBox="1"/>
          <p:nvPr/>
        </p:nvSpPr>
        <p:spPr>
          <a:xfrm>
            <a:off x="8788401" y="4775835"/>
            <a:ext cx="762000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 dirty="0">
                <a:solidFill>
                  <a:srgbClr val="FF0066"/>
                </a:solidFill>
                <a:latin typeface="Times New Roman" panose="02020603050405020304" charset="0"/>
                <a:ea typeface="宋体" panose="02010600030101010101" pitchFamily="2" charset="-122"/>
              </a:rPr>
              <a:t>√</a:t>
            </a:r>
          </a:p>
        </p:txBody>
      </p:sp>
      <p:sp>
        <p:nvSpPr>
          <p:cNvPr id="9" name="Text Box 1040"/>
          <p:cNvSpPr txBox="1"/>
          <p:nvPr/>
        </p:nvSpPr>
        <p:spPr>
          <a:xfrm>
            <a:off x="8790306" y="3987165"/>
            <a:ext cx="762000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 dirty="0">
                <a:solidFill>
                  <a:srgbClr val="FF0066"/>
                </a:solidFill>
                <a:latin typeface="Times New Roman" panose="02020603050405020304" charset="0"/>
                <a:ea typeface="宋体" panose="02010600030101010101" pitchFamily="2" charset="-122"/>
              </a:rPr>
              <a:t>√</a:t>
            </a:r>
          </a:p>
        </p:txBody>
      </p:sp>
      <p:sp>
        <p:nvSpPr>
          <p:cNvPr id="10" name="Text Box 1040"/>
          <p:cNvSpPr txBox="1"/>
          <p:nvPr/>
        </p:nvSpPr>
        <p:spPr>
          <a:xfrm>
            <a:off x="8716646" y="1355725"/>
            <a:ext cx="762000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 dirty="0">
                <a:solidFill>
                  <a:srgbClr val="FF0066"/>
                </a:solidFill>
                <a:latin typeface="Times New Roman" panose="02020603050405020304" charset="0"/>
                <a:ea typeface="宋体" panose="02010600030101010101" pitchFamily="2" charset="-122"/>
              </a:rPr>
              <a:t>√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mute="1">
                                        <p:cTn display="1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2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mute="1">
                                        <p:cTn display="1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243" grpId="0"/>
      <p:bldP spid="7" grpId="0"/>
      <p:bldP spid="8" grpId="0"/>
      <p:bldP spid="10245" grpId="0"/>
      <p:bldP spid="9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zh-CN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课堂小测</a:t>
            </a:r>
          </a:p>
        </p:txBody>
      </p:sp>
      <p:sp>
        <p:nvSpPr>
          <p:cNvPr id="11" name="PA_矩形 2"/>
          <p:cNvSpPr/>
          <p:nvPr>
            <p:custDataLst>
              <p:tags r:id="rId3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926148" y="1312228"/>
            <a:ext cx="5973763" cy="52197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2.</a:t>
            </a: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若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       =2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，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       =4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，</a:t>
            </a: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求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               </a:t>
            </a: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的值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.</a:t>
            </a:r>
            <a:endParaRPr kumimoji="0" lang="zh-CN" altLang="zh-CN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charset="0"/>
              <a:ea typeface="黑体" panose="02010609060101010101" charset="-122"/>
              <a:cs typeface="Times New Roman" panose="02020603050405020304" charset="0"/>
            </a:endParaRPr>
          </a:p>
        </p:txBody>
      </p:sp>
      <p:graphicFrame>
        <p:nvGraphicFramePr>
          <p:cNvPr id="39938" name="对象 2"/>
          <p:cNvGraphicFramePr>
            <a:graphicFrameLocks noChangeAspect="1"/>
          </p:cNvGraphicFramePr>
          <p:nvPr/>
        </p:nvGraphicFramePr>
        <p:xfrm>
          <a:off x="1668780" y="1337628"/>
          <a:ext cx="554038" cy="49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5" r:id="rId6" imgW="254000" imgH="228600" progId="Equation.DSMT4">
                  <p:embed/>
                </p:oleObj>
              </mc:Choice>
              <mc:Fallback>
                <p:oleObj r:id="rId6" imgW="254000" imgH="228600" progId="Equation.DSMT4">
                  <p:embed/>
                  <p:pic>
                    <p:nvPicPr>
                      <p:cNvPr id="0" name="图片 3146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668780" y="1337628"/>
                        <a:ext cx="554038" cy="4984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39" name="对象 11"/>
          <p:cNvGraphicFramePr>
            <a:graphicFrameLocks noChangeAspect="1"/>
          </p:cNvGraphicFramePr>
          <p:nvPr/>
        </p:nvGraphicFramePr>
        <p:xfrm>
          <a:off x="2961005" y="1283653"/>
          <a:ext cx="692150" cy="608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6" r:id="rId8" imgW="317500" imgH="279400" progId="Equation.DSMT4">
                  <p:embed/>
                </p:oleObj>
              </mc:Choice>
              <mc:Fallback>
                <p:oleObj r:id="rId8" imgW="317500" imgH="279400" progId="Equation.DSMT4">
                  <p:embed/>
                  <p:pic>
                    <p:nvPicPr>
                      <p:cNvPr id="0" name="图片 3139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961005" y="1283653"/>
                        <a:ext cx="692150" cy="60801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0" name="对象 12"/>
          <p:cNvGraphicFramePr>
            <a:graphicFrameLocks noChangeAspect="1"/>
          </p:cNvGraphicFramePr>
          <p:nvPr/>
        </p:nvGraphicFramePr>
        <p:xfrm>
          <a:off x="4756468" y="1290003"/>
          <a:ext cx="1246187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7" r:id="rId10" imgW="571500" imgH="254000" progId="Equation.DSMT4">
                  <p:embed/>
                </p:oleObj>
              </mc:Choice>
              <mc:Fallback>
                <p:oleObj r:id="rId10" imgW="571500" imgH="254000" progId="Equation.DSMT4">
                  <p:embed/>
                  <p:pic>
                    <p:nvPicPr>
                      <p:cNvPr id="0" name="图片 3142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756468" y="1290003"/>
                        <a:ext cx="1246187" cy="5524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矩形 5"/>
          <p:cNvSpPr/>
          <p:nvPr/>
        </p:nvSpPr>
        <p:spPr>
          <a:xfrm>
            <a:off x="1226820" y="2172335"/>
            <a:ext cx="7677150" cy="2675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解：∵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        =2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，       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=4.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∴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x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 = 2</a:t>
            </a:r>
            <a:r>
              <a:rPr kumimoji="0" lang="en-US" altLang="zh-CN" sz="2800" b="1" i="0" u="none" strike="noStrike" kern="1200" cap="none" spc="0" normalizeH="0" baseline="3000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3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，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y</a:t>
            </a:r>
            <a:r>
              <a:rPr kumimoji="0" lang="en-US" altLang="zh-CN" sz="2800" b="1" i="0" u="none" strike="noStrike" kern="1200" cap="none" spc="0" normalizeH="0" baseline="3000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2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 = 16,</a:t>
            </a:r>
            <a:endParaRPr kumimoji="0" lang="zh-CN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FF0066"/>
              </a:solidFill>
              <a:effectLst/>
              <a:uLnTx/>
              <a:uFillTx/>
              <a:latin typeface="Times New Roman" panose="02020603050405020304" charset="0"/>
              <a:ea typeface="黑体" panose="02010609060101010101" charset="-122"/>
              <a:cs typeface="Times New Roman" panose="0202060305040502030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∴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x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 = 8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，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y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 = ±4.</a:t>
            </a:r>
            <a:endParaRPr kumimoji="0" lang="zh-CN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FF0066"/>
              </a:solidFill>
              <a:effectLst/>
              <a:uLnTx/>
              <a:uFillTx/>
              <a:latin typeface="Times New Roman" panose="02020603050405020304" charset="0"/>
              <a:ea typeface="黑体" panose="02010609060101010101" charset="-122"/>
              <a:cs typeface="Times New Roman" panose="0202060305040502030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∴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x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+ 2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y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 </a:t>
            </a:r>
            <a:r>
              <a:rPr kumimoji="0" lang="en-US" altLang="zh-CN" sz="2800" b="1" i="0" u="none" strike="noStrike" kern="1200" cap="none" spc="0" normalizeH="0" baseline="3000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= 8 + 2×4 = 16 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或 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x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+ 2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y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 </a:t>
            </a:r>
            <a:r>
              <a:rPr kumimoji="0" lang="en-US" altLang="zh-CN" sz="2800" b="1" i="0" u="none" strike="noStrike" kern="1200" cap="none" spc="0" normalizeH="0" baseline="3000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= 8 – 2×4 = 0.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∴               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=        = 4 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或               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=       = 0.</a:t>
            </a:r>
            <a:endParaRPr kumimoji="0" lang="zh-CN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FF0066"/>
              </a:solidFill>
              <a:effectLst/>
              <a:uLnTx/>
              <a:uFillTx/>
              <a:latin typeface="Times New Roman" panose="02020603050405020304" charset="0"/>
              <a:ea typeface="黑体" panose="02010609060101010101" charset="-122"/>
              <a:cs typeface="Times New Roman" panose="02020603050405020304" charset="0"/>
            </a:endParaRPr>
          </a:p>
        </p:txBody>
      </p:sp>
      <p:graphicFrame>
        <p:nvGraphicFramePr>
          <p:cNvPr id="39943" name="对象 13"/>
          <p:cNvGraphicFramePr>
            <a:graphicFrameLocks noChangeAspect="1"/>
          </p:cNvGraphicFramePr>
          <p:nvPr/>
        </p:nvGraphicFramePr>
        <p:xfrm>
          <a:off x="2488565" y="2234248"/>
          <a:ext cx="552450" cy="49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8" r:id="rId12" imgW="254000" imgH="228600" progId="Equation.DSMT4">
                  <p:embed/>
                </p:oleObj>
              </mc:Choice>
              <mc:Fallback>
                <p:oleObj r:id="rId12" imgW="254000" imgH="228600" progId="Equation.DSMT4">
                  <p:embed/>
                  <p:pic>
                    <p:nvPicPr>
                      <p:cNvPr id="0" name="图片 3133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2488565" y="2234248"/>
                        <a:ext cx="552450" cy="4984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4" name="对象 14"/>
          <p:cNvGraphicFramePr>
            <a:graphicFrameLocks noChangeAspect="1"/>
          </p:cNvGraphicFramePr>
          <p:nvPr/>
        </p:nvGraphicFramePr>
        <p:xfrm>
          <a:off x="3774440" y="2146935"/>
          <a:ext cx="692150" cy="608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9" r:id="rId14" imgW="317500" imgH="279400" progId="Equation.DSMT4">
                  <p:embed/>
                </p:oleObj>
              </mc:Choice>
              <mc:Fallback>
                <p:oleObj r:id="rId14" imgW="317500" imgH="279400" progId="Equation.DSMT4">
                  <p:embed/>
                  <p:pic>
                    <p:nvPicPr>
                      <p:cNvPr id="0" name="图片 3143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3774440" y="2146935"/>
                        <a:ext cx="692150" cy="6080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5" name="对象 15"/>
          <p:cNvGraphicFramePr>
            <a:graphicFrameLocks noChangeAspect="1"/>
          </p:cNvGraphicFramePr>
          <p:nvPr/>
        </p:nvGraphicFramePr>
        <p:xfrm>
          <a:off x="1699578" y="4264660"/>
          <a:ext cx="1246187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0" r:id="rId16" imgW="571500" imgH="254000" progId="Equation.DSMT4">
                  <p:embed/>
                </p:oleObj>
              </mc:Choice>
              <mc:Fallback>
                <p:oleObj r:id="rId16" imgW="571500" imgH="254000" progId="Equation.DSMT4">
                  <p:embed/>
                  <p:pic>
                    <p:nvPicPr>
                      <p:cNvPr id="0" name="图片 3132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699578" y="4264660"/>
                        <a:ext cx="1246187" cy="5524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6" name="对象 16"/>
          <p:cNvGraphicFramePr>
            <a:graphicFrameLocks noChangeAspect="1"/>
          </p:cNvGraphicFramePr>
          <p:nvPr/>
        </p:nvGraphicFramePr>
        <p:xfrm>
          <a:off x="3344228" y="4283710"/>
          <a:ext cx="665162" cy="496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1" r:id="rId18" imgW="304800" imgH="228600" progId="Equation.DSMT4">
                  <p:embed/>
                </p:oleObj>
              </mc:Choice>
              <mc:Fallback>
                <p:oleObj r:id="rId18" imgW="304800" imgH="228600" progId="Equation.DSMT4">
                  <p:embed/>
                  <p:pic>
                    <p:nvPicPr>
                      <p:cNvPr id="0" name="图片 3134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3344228" y="4283710"/>
                        <a:ext cx="665162" cy="4968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7" name="对象 17"/>
          <p:cNvGraphicFramePr>
            <a:graphicFrameLocks noChangeAspect="1"/>
          </p:cNvGraphicFramePr>
          <p:nvPr/>
        </p:nvGraphicFramePr>
        <p:xfrm>
          <a:off x="5007928" y="4264660"/>
          <a:ext cx="1246187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2" r:id="rId20" imgW="571500" imgH="254000" progId="Equation.DSMT4">
                  <p:embed/>
                </p:oleObj>
              </mc:Choice>
              <mc:Fallback>
                <p:oleObj r:id="rId20" imgW="571500" imgH="254000" progId="Equation.DSMT4">
                  <p:embed/>
                  <p:pic>
                    <p:nvPicPr>
                      <p:cNvPr id="0" name="图片 3136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5007928" y="4264660"/>
                        <a:ext cx="1246187" cy="5524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8" name="对象 18"/>
          <p:cNvGraphicFramePr>
            <a:graphicFrameLocks noChangeAspect="1"/>
          </p:cNvGraphicFramePr>
          <p:nvPr/>
        </p:nvGraphicFramePr>
        <p:xfrm>
          <a:off x="6581140" y="4283710"/>
          <a:ext cx="527050" cy="496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3" r:id="rId22" imgW="241300" imgH="228600" progId="Equation.DSMT4">
                  <p:embed/>
                </p:oleObj>
              </mc:Choice>
              <mc:Fallback>
                <p:oleObj r:id="rId22" imgW="241300" imgH="228600" progId="Equation.DSMT4">
                  <p:embed/>
                  <p:pic>
                    <p:nvPicPr>
                      <p:cNvPr id="0" name="图片 3137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6581140" y="4283710"/>
                        <a:ext cx="527050" cy="4968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99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99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3236595" y="2355215"/>
            <a:ext cx="5719445" cy="1210945"/>
          </a:xfrm>
          <a:custGeom>
            <a:avLst/>
            <a:gdLst>
              <a:gd name="connsiteX0" fmla="*/ 274000 w 5719390"/>
              <a:gd name="connsiteY0" fmla="*/ 0 h 1353671"/>
              <a:gd name="connsiteX1" fmla="*/ 5277768 w 5719390"/>
              <a:gd name="connsiteY1" fmla="*/ 0 h 1353671"/>
              <a:gd name="connsiteX2" fmla="*/ 5719390 w 5719390"/>
              <a:gd name="connsiteY2" fmla="*/ 134605 h 1353671"/>
              <a:gd name="connsiteX3" fmla="*/ 5719390 w 5719390"/>
              <a:gd name="connsiteY3" fmla="*/ 507988 h 1353671"/>
              <a:gd name="connsiteX4" fmla="*/ 5342828 w 5719390"/>
              <a:gd name="connsiteY4" fmla="*/ 1353671 h 1353671"/>
              <a:gd name="connsiteX5" fmla="*/ 493707 w 5719390"/>
              <a:gd name="connsiteY5" fmla="*/ 1353671 h 1353671"/>
              <a:gd name="connsiteX6" fmla="*/ 0 w 5719390"/>
              <a:gd name="connsiteY6" fmla="*/ 1139661 h 1353671"/>
              <a:gd name="connsiteX7" fmla="*/ 0 w 5719390"/>
              <a:gd name="connsiteY7" fmla="*/ 615349 h 1353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19390" h="1353671">
                <a:moveTo>
                  <a:pt x="274000" y="0"/>
                </a:moveTo>
                <a:lnTo>
                  <a:pt x="5277768" y="0"/>
                </a:lnTo>
                <a:lnTo>
                  <a:pt x="5719390" y="134605"/>
                </a:lnTo>
                <a:lnTo>
                  <a:pt x="5719390" y="507988"/>
                </a:lnTo>
                <a:lnTo>
                  <a:pt x="5342828" y="1353671"/>
                </a:lnTo>
                <a:lnTo>
                  <a:pt x="493707" y="1353671"/>
                </a:lnTo>
                <a:lnTo>
                  <a:pt x="0" y="1139661"/>
                </a:lnTo>
                <a:lnTo>
                  <a:pt x="0" y="6153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4028556" y="2431163"/>
            <a:ext cx="4392930" cy="109728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en-US" sz="6600" b="1" dirty="0">
                <a:solidFill>
                  <a:srgbClr val="00B050"/>
                </a:solidFill>
              </a:rPr>
              <a:t>谢谢观看！</a:t>
            </a:r>
          </a:p>
        </p:txBody>
      </p:sp>
      <p:sp>
        <p:nvSpPr>
          <p:cNvPr id="5" name="任意多边形 4"/>
          <p:cNvSpPr/>
          <p:nvPr/>
        </p:nvSpPr>
        <p:spPr>
          <a:xfrm rot="20111513">
            <a:off x="2790009" y="2054279"/>
            <a:ext cx="402771" cy="674914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2589262" y="2810508"/>
            <a:ext cx="359229" cy="326571"/>
          </a:xfrm>
          <a:custGeom>
            <a:avLst/>
            <a:gdLst>
              <a:gd name="connsiteX0" fmla="*/ 0 w 359229"/>
              <a:gd name="connsiteY0" fmla="*/ 0 h 326571"/>
              <a:gd name="connsiteX1" fmla="*/ 250372 w 359229"/>
              <a:gd name="connsiteY1" fmla="*/ 10885 h 326571"/>
              <a:gd name="connsiteX2" fmla="*/ 359229 w 359229"/>
              <a:gd name="connsiteY2" fmla="*/ 250371 h 326571"/>
              <a:gd name="connsiteX3" fmla="*/ 108857 w 359229"/>
              <a:gd name="connsiteY3" fmla="*/ 326571 h 326571"/>
              <a:gd name="connsiteX4" fmla="*/ 0 w 359229"/>
              <a:gd name="connsiteY4" fmla="*/ 0 h 326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229" h="326571">
                <a:moveTo>
                  <a:pt x="0" y="0"/>
                </a:moveTo>
                <a:lnTo>
                  <a:pt x="250372" y="10885"/>
                </a:lnTo>
                <a:lnTo>
                  <a:pt x="359229" y="250371"/>
                </a:lnTo>
                <a:lnTo>
                  <a:pt x="108857" y="32657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8978878" y="3027615"/>
            <a:ext cx="258339" cy="270334"/>
          </a:xfrm>
          <a:custGeom>
            <a:avLst/>
            <a:gdLst>
              <a:gd name="connsiteX0" fmla="*/ 174171 w 642257"/>
              <a:gd name="connsiteY0" fmla="*/ 566058 h 566058"/>
              <a:gd name="connsiteX1" fmla="*/ 642257 w 642257"/>
              <a:gd name="connsiteY1" fmla="*/ 283029 h 566058"/>
              <a:gd name="connsiteX2" fmla="*/ 293914 w 642257"/>
              <a:gd name="connsiteY2" fmla="*/ 0 h 566058"/>
              <a:gd name="connsiteX3" fmla="*/ 0 w 642257"/>
              <a:gd name="connsiteY3" fmla="*/ 185058 h 566058"/>
              <a:gd name="connsiteX4" fmla="*/ 174171 w 642257"/>
              <a:gd name="connsiteY4" fmla="*/ 566058 h 566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2257" h="566058">
                <a:moveTo>
                  <a:pt x="174171" y="566058"/>
                </a:moveTo>
                <a:lnTo>
                  <a:pt x="642257" y="283029"/>
                </a:lnTo>
                <a:lnTo>
                  <a:pt x="293914" y="0"/>
                </a:lnTo>
                <a:lnTo>
                  <a:pt x="0" y="185058"/>
                </a:lnTo>
                <a:lnTo>
                  <a:pt x="174171" y="5660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9336256" y="2431554"/>
            <a:ext cx="381000" cy="272143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rot="13248669">
            <a:off x="2929274" y="3642039"/>
            <a:ext cx="181263" cy="30904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 rot="17258953">
            <a:off x="8686693" y="1843429"/>
            <a:ext cx="397911" cy="42832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4"/>
          <p:cNvSpPr/>
          <p:nvPr/>
        </p:nvSpPr>
        <p:spPr>
          <a:xfrm rot="20111513">
            <a:off x="9009372" y="3497680"/>
            <a:ext cx="416758" cy="406389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13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3164 0.01412 L 0.01302 0.00787 " pathEditMode="relative" rAng="0" ptsTypes="AA">
                                      <p:cBhvr>
                                        <p:cTn id="18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8" y="-32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3164 0.01412 L 0.00429 0.03541 " pathEditMode="relative" rAng="0" ptsTypes="AA">
                                      <p:cBhvr>
                                        <p:cTn id="23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7" y="1065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963 0.04954 L 3.95833E-6 -3.33333E-6 " pathEditMode="relative" rAng="0" ptsTypes="AA">
                                      <p:cBhvr>
                                        <p:cTn id="28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2" y="-247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237 0.00463 L 0.00807 -0.025 " pathEditMode="relative" rAng="0" ptsTypes="AA">
                                      <p:cBhvr>
                                        <p:cTn id="33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-1481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1902 -0.01921 L 4.79167E-6 -4.44444E-6 " pathEditMode="relative" rAng="0" ptsTypes="AA">
                                      <p:cBhvr>
                                        <p:cTn id="38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1" y="949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46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  <p:bldP spid="5" grpId="0" bldLvl="0" animBg="1"/>
      <p:bldP spid="5" grpId="1" bldLvl="0" animBg="1"/>
      <p:bldP spid="6" grpId="0" bldLvl="0" animBg="1"/>
      <p:bldP spid="6" grpId="1" bldLvl="0" animBg="1"/>
      <p:bldP spid="7" grpId="0" bldLvl="0" animBg="1"/>
      <p:bldP spid="7" grpId="1" bldLvl="0" animBg="1"/>
      <p:bldP spid="8" grpId="0" bldLvl="0" animBg="1"/>
      <p:bldP spid="8" grpId="1" bldLvl="0" animBg="1"/>
      <p:bldP spid="10" grpId="0" bldLvl="0" animBg="1"/>
      <p:bldP spid="10" grpId="1" bldLvl="0" animBg="1"/>
      <p:bldP spid="11" grpId="0" bldLvl="0" animBg="1"/>
      <p:bldP spid="11" grpId="1" bldLvl="0" animBg="1"/>
      <p:bldP spid="12" grpId="0" bldLvl="0" animBg="1"/>
      <p:bldP spid="12" grpId="1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655840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学习任务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4" y="1610936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3"/>
          <p:cNvSpPr txBox="1"/>
          <p:nvPr/>
        </p:nvSpPr>
        <p:spPr>
          <a:xfrm>
            <a:off x="1553845" y="1563370"/>
            <a:ext cx="9834880" cy="1531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什么是立方根？如何根据立方根的概念求一个数的立方根？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642" y="3431197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8"/>
          <p:cNvSpPr txBox="1"/>
          <p:nvPr/>
        </p:nvSpPr>
        <p:spPr>
          <a:xfrm>
            <a:off x="1560364" y="3361618"/>
            <a:ext cx="7055916" cy="811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立方根有哪些性质？</a:t>
            </a:r>
          </a:p>
        </p:txBody>
      </p:sp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3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276860" y="974408"/>
            <a:ext cx="3111500" cy="603250"/>
            <a:chOff x="3342" y="1432"/>
            <a:chExt cx="4899" cy="951"/>
          </a:xfrm>
        </p:grpSpPr>
        <p:grpSp>
          <p:nvGrpSpPr>
            <p:cNvPr id="21" name="组合 20"/>
            <p:cNvGrpSpPr/>
            <p:nvPr/>
          </p:nvGrpSpPr>
          <p:grpSpPr>
            <a:xfrm>
              <a:off x="3342" y="1432"/>
              <a:ext cx="4899" cy="951"/>
              <a:chOff x="6469" y="5728"/>
              <a:chExt cx="3532" cy="824"/>
            </a:xfrm>
            <a:solidFill>
              <a:srgbClr val="4BACC6"/>
            </a:solidFill>
          </p:grpSpPr>
          <p:sp>
            <p:nvSpPr>
              <p:cNvPr id="22" name="圆角矩形 21"/>
              <p:cNvSpPr/>
              <p:nvPr/>
            </p:nvSpPr>
            <p:spPr>
              <a:xfrm>
                <a:off x="6469" y="5728"/>
                <a:ext cx="3418" cy="824"/>
              </a:xfrm>
              <a:prstGeom prst="roundRect">
                <a:avLst/>
              </a:prstGeom>
              <a:solidFill>
                <a:srgbClr val="5F8CB6"/>
              </a:solidFill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3200" b="0" i="0" u="none" strike="noStrike" kern="1200" cap="none" spc="0" normalizeH="0" baseline="0" noProof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黑体" panose="02010609060101010101" charset="-122"/>
                  <a:ea typeface="黑体" panose="02010609060101010101" charset="-122"/>
                  <a:cs typeface="+mn-cs"/>
                  <a:sym typeface="黑体" panose="02010609060101010101" charset="-122"/>
                </a:endParaRPr>
              </a:p>
            </p:txBody>
          </p:sp>
          <p:sp>
            <p:nvSpPr>
              <p:cNvPr id="24" name="TextBox 2"/>
              <p:cNvSpPr txBox="1"/>
              <p:nvPr/>
            </p:nvSpPr>
            <p:spPr>
              <a:xfrm>
                <a:off x="7158" y="5785"/>
                <a:ext cx="2843" cy="71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grpFill/>
                  </a14:hiddenFill>
                </a:ext>
              </a:extLst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zh-CN" altLang="en-US" sz="2800" b="0" i="0" u="none" strike="noStrike" kern="1200" cap="none" spc="0" normalizeH="0" baseline="0" noProof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n-ea"/>
                    <a:cs typeface="+mn-ea"/>
                    <a:sym typeface="黑体" panose="02010609060101010101" charset="-122"/>
                  </a:rPr>
                  <a:t>核心知识点</a:t>
                </a:r>
                <a:r>
                  <a:rPr lang="zh-CN" altLang="en-US" sz="2800" strike="noStrike" noProof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n-ea"/>
                    <a:cs typeface="+mn-ea"/>
                    <a:sym typeface="+mn-ea"/>
                  </a:rPr>
                  <a:t>一</a:t>
                </a:r>
                <a:endParaRPr kumimoji="0" lang="en-US" altLang="zh-CN" sz="2800" b="0" i="0" u="none" strike="noStrike" kern="1200" cap="none" spc="0" normalizeH="0" baseline="0" noProof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ea"/>
                  <a:cs typeface="+mn-ea"/>
                  <a:sym typeface="黑体" panose="02010609060101010101" charset="-122"/>
                </a:endParaRPr>
              </a:p>
            </p:txBody>
          </p:sp>
        </p:grpSp>
        <p:sp>
          <p:nvSpPr>
            <p:cNvPr id="24582" name="Freeform 89"/>
            <p:cNvSpPr>
              <a:spLocks noEditPoints="1"/>
            </p:cNvSpPr>
            <p:nvPr/>
          </p:nvSpPr>
          <p:spPr>
            <a:xfrm>
              <a:off x="3458" y="1647"/>
              <a:ext cx="809" cy="521"/>
            </a:xfrm>
            <a:custGeom>
              <a:avLst/>
              <a:gdLst/>
              <a:ahLst/>
              <a:cxnLst>
                <a:cxn ang="0">
                  <a:pos x="89" y="239"/>
                </a:cxn>
                <a:cxn ang="0">
                  <a:pos x="202" y="0"/>
                </a:cxn>
                <a:cxn ang="0">
                  <a:pos x="748" y="482"/>
                </a:cxn>
                <a:cxn ang="0">
                  <a:pos x="616" y="382"/>
                </a:cxn>
                <a:cxn ang="0">
                  <a:pos x="575" y="365"/>
                </a:cxn>
                <a:cxn ang="0">
                  <a:pos x="613" y="374"/>
                </a:cxn>
                <a:cxn ang="0">
                  <a:pos x="368" y="381"/>
                </a:cxn>
                <a:cxn ang="0">
                  <a:pos x="374" y="366"/>
                </a:cxn>
                <a:cxn ang="0">
                  <a:pos x="407" y="369"/>
                </a:cxn>
                <a:cxn ang="0">
                  <a:pos x="401" y="419"/>
                </a:cxn>
                <a:cxn ang="0">
                  <a:pos x="364" y="413"/>
                </a:cxn>
                <a:cxn ang="0">
                  <a:pos x="300" y="411"/>
                </a:cxn>
                <a:cxn ang="0">
                  <a:pos x="343" y="407"/>
                </a:cxn>
                <a:cxn ang="0">
                  <a:pos x="301" y="418"/>
                </a:cxn>
                <a:cxn ang="0">
                  <a:pos x="315" y="367"/>
                </a:cxn>
                <a:cxn ang="0">
                  <a:pos x="350" y="369"/>
                </a:cxn>
                <a:cxn ang="0">
                  <a:pos x="235" y="412"/>
                </a:cxn>
                <a:cxn ang="0">
                  <a:pos x="281" y="401"/>
                </a:cxn>
                <a:cxn ang="0">
                  <a:pos x="233" y="416"/>
                </a:cxn>
                <a:cxn ang="0">
                  <a:pos x="213" y="385"/>
                </a:cxn>
                <a:cxn ang="0">
                  <a:pos x="236" y="368"/>
                </a:cxn>
                <a:cxn ang="0">
                  <a:pos x="256" y="369"/>
                </a:cxn>
                <a:cxn ang="0">
                  <a:pos x="293" y="368"/>
                </a:cxn>
                <a:cxn ang="0">
                  <a:pos x="285" y="383"/>
                </a:cxn>
                <a:cxn ang="0">
                  <a:pos x="177" y="462"/>
                </a:cxn>
                <a:cxn ang="0">
                  <a:pos x="147" y="446"/>
                </a:cxn>
                <a:cxn ang="0">
                  <a:pos x="168" y="432"/>
                </a:cxn>
                <a:cxn ang="0">
                  <a:pos x="211" y="415"/>
                </a:cxn>
                <a:cxn ang="0">
                  <a:pos x="171" y="420"/>
                </a:cxn>
                <a:cxn ang="0">
                  <a:pos x="182" y="397"/>
                </a:cxn>
                <a:cxn ang="0">
                  <a:pos x="212" y="413"/>
                </a:cxn>
                <a:cxn ang="0">
                  <a:pos x="402" y="461"/>
                </a:cxn>
                <a:cxn ang="0">
                  <a:pos x="218" y="462"/>
                </a:cxn>
                <a:cxn ang="0">
                  <a:pos x="226" y="435"/>
                </a:cxn>
                <a:cxn ang="0">
                  <a:pos x="401" y="432"/>
                </a:cxn>
                <a:cxn ang="0">
                  <a:pos x="428" y="381"/>
                </a:cxn>
                <a:cxn ang="0">
                  <a:pos x="434" y="365"/>
                </a:cxn>
                <a:cxn ang="0">
                  <a:pos x="460" y="384"/>
                </a:cxn>
                <a:cxn ang="0">
                  <a:pos x="429" y="413"/>
                </a:cxn>
                <a:cxn ang="0">
                  <a:pos x="472" y="415"/>
                </a:cxn>
                <a:cxn ang="0">
                  <a:pos x="462" y="419"/>
                </a:cxn>
                <a:cxn ang="0">
                  <a:pos x="478" y="459"/>
                </a:cxn>
                <a:cxn ang="0">
                  <a:pos x="433" y="456"/>
                </a:cxn>
                <a:cxn ang="0">
                  <a:pos x="432" y="436"/>
                </a:cxn>
                <a:cxn ang="0">
                  <a:pos x="442" y="432"/>
                </a:cxn>
                <a:cxn ang="0">
                  <a:pos x="472" y="433"/>
                </a:cxn>
                <a:cxn ang="0">
                  <a:pos x="515" y="369"/>
                </a:cxn>
                <a:cxn ang="0">
                  <a:pos x="549" y="366"/>
                </a:cxn>
                <a:cxn ang="0">
                  <a:pos x="554" y="384"/>
                </a:cxn>
                <a:cxn ang="0">
                  <a:pos x="529" y="407"/>
                </a:cxn>
                <a:cxn ang="0">
                  <a:pos x="569" y="401"/>
                </a:cxn>
                <a:cxn ang="0">
                  <a:pos x="570" y="419"/>
                </a:cxn>
                <a:cxn ang="0">
                  <a:pos x="595" y="459"/>
                </a:cxn>
                <a:cxn ang="0">
                  <a:pos x="546" y="454"/>
                </a:cxn>
                <a:cxn ang="0">
                  <a:pos x="550" y="431"/>
                </a:cxn>
                <a:cxn ang="0">
                  <a:pos x="600" y="416"/>
                </a:cxn>
                <a:cxn ang="0">
                  <a:pos x="631" y="401"/>
                </a:cxn>
                <a:cxn ang="0">
                  <a:pos x="624" y="419"/>
                </a:cxn>
                <a:cxn ang="0">
                  <a:pos x="619" y="453"/>
                </a:cxn>
                <a:cxn ang="0">
                  <a:pos x="641" y="431"/>
                </a:cxn>
                <a:cxn ang="0">
                  <a:pos x="668" y="459"/>
                </a:cxn>
              </a:cxnLst>
              <a:rect l="0" t="0" r="0" b="0"/>
              <a:pathLst>
                <a:path w="3153" h="2031">
                  <a:moveTo>
                    <a:pt x="448" y="830"/>
                  </a:moveTo>
                  <a:cubicBezTo>
                    <a:pt x="368" y="755"/>
                    <a:pt x="368" y="615"/>
                    <a:pt x="448" y="539"/>
                  </a:cubicBezTo>
                  <a:cubicBezTo>
                    <a:pt x="393" y="549"/>
                    <a:pt x="339" y="610"/>
                    <a:pt x="339" y="685"/>
                  </a:cubicBezTo>
                  <a:cubicBezTo>
                    <a:pt x="339" y="759"/>
                    <a:pt x="393" y="820"/>
                    <a:pt x="448" y="830"/>
                  </a:cubicBezTo>
                  <a:close/>
                  <a:moveTo>
                    <a:pt x="2814" y="685"/>
                  </a:moveTo>
                  <a:cubicBezTo>
                    <a:pt x="2815" y="610"/>
                    <a:pt x="2761" y="549"/>
                    <a:pt x="2706" y="539"/>
                  </a:cubicBezTo>
                  <a:cubicBezTo>
                    <a:pt x="2786" y="615"/>
                    <a:pt x="2786" y="755"/>
                    <a:pt x="2706" y="830"/>
                  </a:cubicBezTo>
                  <a:cubicBezTo>
                    <a:pt x="2761" y="820"/>
                    <a:pt x="2815" y="759"/>
                    <a:pt x="2814" y="685"/>
                  </a:cubicBezTo>
                  <a:close/>
                  <a:moveTo>
                    <a:pt x="2804" y="935"/>
                  </a:moveTo>
                  <a:cubicBezTo>
                    <a:pt x="2886" y="904"/>
                    <a:pt x="2970" y="808"/>
                    <a:pt x="2969" y="685"/>
                  </a:cubicBezTo>
                  <a:cubicBezTo>
                    <a:pt x="2970" y="561"/>
                    <a:pt x="2886" y="465"/>
                    <a:pt x="2804" y="434"/>
                  </a:cubicBezTo>
                  <a:cubicBezTo>
                    <a:pt x="2871" y="501"/>
                    <a:pt x="2915" y="591"/>
                    <a:pt x="2914" y="685"/>
                  </a:cubicBezTo>
                  <a:cubicBezTo>
                    <a:pt x="2915" y="778"/>
                    <a:pt x="2871" y="868"/>
                    <a:pt x="2804" y="935"/>
                  </a:cubicBezTo>
                  <a:close/>
                  <a:moveTo>
                    <a:pt x="350" y="935"/>
                  </a:moveTo>
                  <a:cubicBezTo>
                    <a:pt x="282" y="868"/>
                    <a:pt x="239" y="778"/>
                    <a:pt x="239" y="685"/>
                  </a:cubicBezTo>
                  <a:cubicBezTo>
                    <a:pt x="239" y="591"/>
                    <a:pt x="282" y="501"/>
                    <a:pt x="350" y="434"/>
                  </a:cubicBezTo>
                  <a:cubicBezTo>
                    <a:pt x="267" y="465"/>
                    <a:pt x="183" y="561"/>
                    <a:pt x="184" y="685"/>
                  </a:cubicBezTo>
                  <a:cubicBezTo>
                    <a:pt x="183" y="808"/>
                    <a:pt x="267" y="904"/>
                    <a:pt x="350" y="935"/>
                  </a:cubicBezTo>
                  <a:close/>
                  <a:moveTo>
                    <a:pt x="2877" y="1804"/>
                  </a:moveTo>
                  <a:cubicBezTo>
                    <a:pt x="2844" y="1765"/>
                    <a:pt x="2811" y="1726"/>
                    <a:pt x="2778" y="1687"/>
                  </a:cubicBezTo>
                  <a:cubicBezTo>
                    <a:pt x="2705" y="1601"/>
                    <a:pt x="2633" y="1516"/>
                    <a:pt x="2560" y="1430"/>
                  </a:cubicBezTo>
                  <a:cubicBezTo>
                    <a:pt x="2557" y="1426"/>
                    <a:pt x="2553" y="1421"/>
                    <a:pt x="2549" y="1417"/>
                  </a:cubicBezTo>
                  <a:cubicBezTo>
                    <a:pt x="2534" y="1399"/>
                    <a:pt x="2511" y="1389"/>
                    <a:pt x="2489" y="1381"/>
                  </a:cubicBezTo>
                  <a:cubicBezTo>
                    <a:pt x="2466" y="1373"/>
                    <a:pt x="2441" y="1368"/>
                    <a:pt x="2416" y="1367"/>
                  </a:cubicBezTo>
                  <a:cubicBezTo>
                    <a:pt x="2503" y="1344"/>
                    <a:pt x="2567" y="1266"/>
                    <a:pt x="2567" y="1172"/>
                  </a:cubicBezTo>
                  <a:cubicBezTo>
                    <a:pt x="2567" y="202"/>
                    <a:pt x="2567" y="202"/>
                    <a:pt x="2567" y="202"/>
                  </a:cubicBezTo>
                  <a:cubicBezTo>
                    <a:pt x="2567" y="90"/>
                    <a:pt x="2476" y="0"/>
                    <a:pt x="2365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677" y="0"/>
                    <a:pt x="586" y="90"/>
                    <a:pt x="586" y="202"/>
                  </a:cubicBezTo>
                  <a:cubicBezTo>
                    <a:pt x="586" y="1172"/>
                    <a:pt x="586" y="1172"/>
                    <a:pt x="586" y="1172"/>
                  </a:cubicBezTo>
                  <a:cubicBezTo>
                    <a:pt x="586" y="1266"/>
                    <a:pt x="651" y="1345"/>
                    <a:pt x="738" y="1368"/>
                  </a:cubicBezTo>
                  <a:cubicBezTo>
                    <a:pt x="689" y="1370"/>
                    <a:pt x="633" y="1388"/>
                    <a:pt x="600" y="1426"/>
                  </a:cubicBezTo>
                  <a:cubicBezTo>
                    <a:pt x="575" y="1457"/>
                    <a:pt x="549" y="1487"/>
                    <a:pt x="524" y="1518"/>
                  </a:cubicBezTo>
                  <a:cubicBezTo>
                    <a:pt x="446" y="1610"/>
                    <a:pt x="368" y="1703"/>
                    <a:pt x="290" y="1796"/>
                  </a:cubicBezTo>
                  <a:cubicBezTo>
                    <a:pt x="271" y="1819"/>
                    <a:pt x="235" y="1852"/>
                    <a:pt x="235" y="1884"/>
                  </a:cubicBezTo>
                  <a:cubicBezTo>
                    <a:pt x="235" y="1971"/>
                    <a:pt x="235" y="1971"/>
                    <a:pt x="235" y="1971"/>
                  </a:cubicBezTo>
                  <a:cubicBezTo>
                    <a:pt x="236" y="1982"/>
                    <a:pt x="238" y="1993"/>
                    <a:pt x="244" y="2002"/>
                  </a:cubicBezTo>
                  <a:cubicBezTo>
                    <a:pt x="264" y="2030"/>
                    <a:pt x="304" y="2031"/>
                    <a:pt x="336" y="2031"/>
                  </a:cubicBezTo>
                  <a:cubicBezTo>
                    <a:pt x="380" y="2031"/>
                    <a:pt x="2688" y="2031"/>
                    <a:pt x="2758" y="2031"/>
                  </a:cubicBezTo>
                  <a:cubicBezTo>
                    <a:pt x="2792" y="2031"/>
                    <a:pt x="2831" y="2027"/>
                    <a:pt x="2865" y="2020"/>
                  </a:cubicBezTo>
                  <a:cubicBezTo>
                    <a:pt x="2888" y="2016"/>
                    <a:pt x="2915" y="2003"/>
                    <a:pt x="2918" y="1976"/>
                  </a:cubicBezTo>
                  <a:cubicBezTo>
                    <a:pt x="2918" y="1882"/>
                    <a:pt x="2918" y="1882"/>
                    <a:pt x="2918" y="1882"/>
                  </a:cubicBezTo>
                  <a:cubicBezTo>
                    <a:pt x="2921" y="1861"/>
                    <a:pt x="2909" y="1841"/>
                    <a:pt x="2896" y="1826"/>
                  </a:cubicBezTo>
                  <a:cubicBezTo>
                    <a:pt x="2889" y="1818"/>
                    <a:pt x="2883" y="1811"/>
                    <a:pt x="2877" y="1804"/>
                  </a:cubicBezTo>
                  <a:close/>
                  <a:moveTo>
                    <a:pt x="705" y="1159"/>
                  </a:moveTo>
                  <a:cubicBezTo>
                    <a:pt x="705" y="215"/>
                    <a:pt x="705" y="215"/>
                    <a:pt x="705" y="215"/>
                  </a:cubicBezTo>
                  <a:cubicBezTo>
                    <a:pt x="705" y="157"/>
                    <a:pt x="752" y="111"/>
                    <a:pt x="809" y="111"/>
                  </a:cubicBezTo>
                  <a:cubicBezTo>
                    <a:pt x="2344" y="111"/>
                    <a:pt x="2344" y="111"/>
                    <a:pt x="2344" y="111"/>
                  </a:cubicBezTo>
                  <a:cubicBezTo>
                    <a:pt x="2401" y="111"/>
                    <a:pt x="2448" y="157"/>
                    <a:pt x="2448" y="215"/>
                  </a:cubicBezTo>
                  <a:cubicBezTo>
                    <a:pt x="2448" y="1159"/>
                    <a:pt x="2448" y="1159"/>
                    <a:pt x="2448" y="1159"/>
                  </a:cubicBezTo>
                  <a:cubicBezTo>
                    <a:pt x="2448" y="1216"/>
                    <a:pt x="2401" y="1263"/>
                    <a:pt x="2344" y="1263"/>
                  </a:cubicBezTo>
                  <a:cubicBezTo>
                    <a:pt x="809" y="1263"/>
                    <a:pt x="809" y="1263"/>
                    <a:pt x="809" y="1263"/>
                  </a:cubicBezTo>
                  <a:cubicBezTo>
                    <a:pt x="752" y="1263"/>
                    <a:pt x="705" y="1216"/>
                    <a:pt x="705" y="1159"/>
                  </a:cubicBezTo>
                  <a:close/>
                  <a:moveTo>
                    <a:pt x="2407" y="1487"/>
                  </a:moveTo>
                  <a:cubicBezTo>
                    <a:pt x="2407" y="1489"/>
                    <a:pt x="2406" y="1491"/>
                    <a:pt x="2404" y="1493"/>
                  </a:cubicBezTo>
                  <a:cubicBezTo>
                    <a:pt x="2404" y="1493"/>
                    <a:pt x="2403" y="1493"/>
                    <a:pt x="2403" y="1493"/>
                  </a:cubicBezTo>
                  <a:cubicBezTo>
                    <a:pt x="2403" y="1493"/>
                    <a:pt x="2403" y="1493"/>
                    <a:pt x="2403" y="1493"/>
                  </a:cubicBezTo>
                  <a:cubicBezTo>
                    <a:pt x="2403" y="1494"/>
                    <a:pt x="2403" y="1494"/>
                    <a:pt x="2402" y="1494"/>
                  </a:cubicBezTo>
                  <a:cubicBezTo>
                    <a:pt x="2402" y="1494"/>
                    <a:pt x="2402" y="1494"/>
                    <a:pt x="2401" y="1495"/>
                  </a:cubicBezTo>
                  <a:cubicBezTo>
                    <a:pt x="2401" y="1495"/>
                    <a:pt x="2400" y="1495"/>
                    <a:pt x="2400" y="1496"/>
                  </a:cubicBezTo>
                  <a:cubicBezTo>
                    <a:pt x="2399" y="1496"/>
                    <a:pt x="2399" y="1496"/>
                    <a:pt x="2398" y="1496"/>
                  </a:cubicBezTo>
                  <a:cubicBezTo>
                    <a:pt x="2388" y="1501"/>
                    <a:pt x="2374" y="1500"/>
                    <a:pt x="2362" y="1500"/>
                  </a:cubicBezTo>
                  <a:cubicBezTo>
                    <a:pt x="2304" y="1500"/>
                    <a:pt x="2304" y="1500"/>
                    <a:pt x="2304" y="1500"/>
                  </a:cubicBezTo>
                  <a:cubicBezTo>
                    <a:pt x="2293" y="1500"/>
                    <a:pt x="2281" y="1498"/>
                    <a:pt x="2271" y="1493"/>
                  </a:cubicBezTo>
                  <a:cubicBezTo>
                    <a:pt x="2267" y="1491"/>
                    <a:pt x="2263" y="1489"/>
                    <a:pt x="2260" y="1487"/>
                  </a:cubicBezTo>
                  <a:cubicBezTo>
                    <a:pt x="2257" y="1484"/>
                    <a:pt x="2254" y="1482"/>
                    <a:pt x="2252" y="1479"/>
                  </a:cubicBezTo>
                  <a:cubicBezTo>
                    <a:pt x="2250" y="1474"/>
                    <a:pt x="2250" y="1474"/>
                    <a:pt x="2250" y="1474"/>
                  </a:cubicBezTo>
                  <a:cubicBezTo>
                    <a:pt x="2244" y="1463"/>
                    <a:pt x="2236" y="1453"/>
                    <a:pt x="2231" y="1441"/>
                  </a:cubicBezTo>
                  <a:cubicBezTo>
                    <a:pt x="2227" y="1433"/>
                    <a:pt x="2231" y="1429"/>
                    <a:pt x="2238" y="1426"/>
                  </a:cubicBezTo>
                  <a:cubicBezTo>
                    <a:pt x="2240" y="1425"/>
                    <a:pt x="2242" y="1424"/>
                    <a:pt x="2244" y="1424"/>
                  </a:cubicBezTo>
                  <a:cubicBezTo>
                    <a:pt x="2248" y="1423"/>
                    <a:pt x="2253" y="1422"/>
                    <a:pt x="2258" y="1422"/>
                  </a:cubicBezTo>
                  <a:cubicBezTo>
                    <a:pt x="2266" y="1422"/>
                    <a:pt x="2266" y="1422"/>
                    <a:pt x="2266" y="1422"/>
                  </a:cubicBezTo>
                  <a:cubicBezTo>
                    <a:pt x="2266" y="1422"/>
                    <a:pt x="2266" y="1422"/>
                    <a:pt x="2266" y="1422"/>
                  </a:cubicBezTo>
                  <a:cubicBezTo>
                    <a:pt x="2282" y="1422"/>
                    <a:pt x="2297" y="1422"/>
                    <a:pt x="2312" y="1422"/>
                  </a:cubicBezTo>
                  <a:cubicBezTo>
                    <a:pt x="2313" y="1422"/>
                    <a:pt x="2313" y="1422"/>
                    <a:pt x="2313" y="1422"/>
                  </a:cubicBezTo>
                  <a:cubicBezTo>
                    <a:pt x="2328" y="1422"/>
                    <a:pt x="2328" y="1422"/>
                    <a:pt x="2328" y="1422"/>
                  </a:cubicBezTo>
                  <a:cubicBezTo>
                    <a:pt x="2333" y="1422"/>
                    <a:pt x="2339" y="1422"/>
                    <a:pt x="2344" y="1423"/>
                  </a:cubicBezTo>
                  <a:cubicBezTo>
                    <a:pt x="2347" y="1424"/>
                    <a:pt x="2351" y="1425"/>
                    <a:pt x="2354" y="1426"/>
                  </a:cubicBezTo>
                  <a:cubicBezTo>
                    <a:pt x="2355" y="1426"/>
                    <a:pt x="2355" y="1426"/>
                    <a:pt x="2356" y="1426"/>
                  </a:cubicBezTo>
                  <a:cubicBezTo>
                    <a:pt x="2356" y="1427"/>
                    <a:pt x="2356" y="1427"/>
                    <a:pt x="2357" y="1427"/>
                  </a:cubicBezTo>
                  <a:cubicBezTo>
                    <a:pt x="2357" y="1427"/>
                    <a:pt x="2358" y="1427"/>
                    <a:pt x="2358" y="1427"/>
                  </a:cubicBezTo>
                  <a:cubicBezTo>
                    <a:pt x="2363" y="1429"/>
                    <a:pt x="2367" y="1431"/>
                    <a:pt x="2371" y="1433"/>
                  </a:cubicBezTo>
                  <a:cubicBezTo>
                    <a:pt x="2374" y="1436"/>
                    <a:pt x="2377" y="1438"/>
                    <a:pt x="2379" y="1441"/>
                  </a:cubicBezTo>
                  <a:cubicBezTo>
                    <a:pt x="2391" y="1458"/>
                    <a:pt x="2391" y="1458"/>
                    <a:pt x="2391" y="1458"/>
                  </a:cubicBezTo>
                  <a:cubicBezTo>
                    <a:pt x="2394" y="1463"/>
                    <a:pt x="2401" y="1471"/>
                    <a:pt x="2404" y="1478"/>
                  </a:cubicBezTo>
                  <a:cubicBezTo>
                    <a:pt x="2404" y="1478"/>
                    <a:pt x="2404" y="1478"/>
                    <a:pt x="2404" y="1478"/>
                  </a:cubicBezTo>
                  <a:cubicBezTo>
                    <a:pt x="2406" y="1481"/>
                    <a:pt x="2407" y="1484"/>
                    <a:pt x="2407" y="1487"/>
                  </a:cubicBezTo>
                  <a:close/>
                  <a:moveTo>
                    <a:pt x="1589" y="1480"/>
                  </a:moveTo>
                  <a:cubicBezTo>
                    <a:pt x="1589" y="1483"/>
                    <a:pt x="1588" y="1485"/>
                    <a:pt x="1587" y="1487"/>
                  </a:cubicBezTo>
                  <a:cubicBezTo>
                    <a:pt x="1576" y="1507"/>
                    <a:pt x="1525" y="1502"/>
                    <a:pt x="1507" y="1502"/>
                  </a:cubicBezTo>
                  <a:cubicBezTo>
                    <a:pt x="1496" y="1502"/>
                    <a:pt x="1485" y="1502"/>
                    <a:pt x="1474" y="1502"/>
                  </a:cubicBezTo>
                  <a:cubicBezTo>
                    <a:pt x="1464" y="1502"/>
                    <a:pt x="1451" y="1500"/>
                    <a:pt x="1442" y="1493"/>
                  </a:cubicBezTo>
                  <a:cubicBezTo>
                    <a:pt x="1442" y="1493"/>
                    <a:pt x="1441" y="1492"/>
                    <a:pt x="1441" y="1492"/>
                  </a:cubicBezTo>
                  <a:cubicBezTo>
                    <a:pt x="1441" y="1492"/>
                    <a:pt x="1440" y="1491"/>
                    <a:pt x="1440" y="1491"/>
                  </a:cubicBezTo>
                  <a:cubicBezTo>
                    <a:pt x="1439" y="1490"/>
                    <a:pt x="1439" y="1490"/>
                    <a:pt x="1439" y="1489"/>
                  </a:cubicBezTo>
                  <a:cubicBezTo>
                    <a:pt x="1439" y="1489"/>
                    <a:pt x="1439" y="1489"/>
                    <a:pt x="1438" y="1489"/>
                  </a:cubicBezTo>
                  <a:cubicBezTo>
                    <a:pt x="1438" y="1489"/>
                    <a:pt x="1438" y="1489"/>
                    <a:pt x="1438" y="1489"/>
                  </a:cubicBezTo>
                  <a:cubicBezTo>
                    <a:pt x="1438" y="1488"/>
                    <a:pt x="1437" y="1487"/>
                    <a:pt x="1437" y="1486"/>
                  </a:cubicBezTo>
                  <a:cubicBezTo>
                    <a:pt x="1436" y="1484"/>
                    <a:pt x="1436" y="1483"/>
                    <a:pt x="1436" y="1481"/>
                  </a:cubicBezTo>
                  <a:cubicBezTo>
                    <a:pt x="1436" y="1479"/>
                    <a:pt x="1436" y="1479"/>
                    <a:pt x="1436" y="1479"/>
                  </a:cubicBezTo>
                  <a:cubicBezTo>
                    <a:pt x="1437" y="1477"/>
                    <a:pt x="1437" y="1474"/>
                    <a:pt x="1437" y="1472"/>
                  </a:cubicBezTo>
                  <a:cubicBezTo>
                    <a:pt x="1437" y="1471"/>
                    <a:pt x="1437" y="1471"/>
                    <a:pt x="1437" y="1471"/>
                  </a:cubicBezTo>
                  <a:cubicBezTo>
                    <a:pt x="1438" y="1463"/>
                    <a:pt x="1438" y="1454"/>
                    <a:pt x="1440" y="1446"/>
                  </a:cubicBezTo>
                  <a:cubicBezTo>
                    <a:pt x="1440" y="1443"/>
                    <a:pt x="1440" y="1443"/>
                    <a:pt x="1440" y="1443"/>
                  </a:cubicBezTo>
                  <a:cubicBezTo>
                    <a:pt x="1441" y="1441"/>
                    <a:pt x="1442" y="1438"/>
                    <a:pt x="1444" y="1436"/>
                  </a:cubicBezTo>
                  <a:cubicBezTo>
                    <a:pt x="1446" y="1434"/>
                    <a:pt x="1448" y="1433"/>
                    <a:pt x="1450" y="1431"/>
                  </a:cubicBezTo>
                  <a:cubicBezTo>
                    <a:pt x="1450" y="1431"/>
                    <a:pt x="1450" y="1431"/>
                    <a:pt x="1450" y="1431"/>
                  </a:cubicBezTo>
                  <a:cubicBezTo>
                    <a:pt x="1451" y="1431"/>
                    <a:pt x="1451" y="1430"/>
                    <a:pt x="1452" y="1430"/>
                  </a:cubicBezTo>
                  <a:cubicBezTo>
                    <a:pt x="1452" y="1430"/>
                    <a:pt x="1453" y="1430"/>
                    <a:pt x="1453" y="1429"/>
                  </a:cubicBezTo>
                  <a:cubicBezTo>
                    <a:pt x="1453" y="1429"/>
                    <a:pt x="1454" y="1429"/>
                    <a:pt x="1454" y="1429"/>
                  </a:cubicBezTo>
                  <a:cubicBezTo>
                    <a:pt x="1455" y="1428"/>
                    <a:pt x="1457" y="1428"/>
                    <a:pt x="1458" y="1427"/>
                  </a:cubicBezTo>
                  <a:cubicBezTo>
                    <a:pt x="1459" y="1427"/>
                    <a:pt x="1459" y="1427"/>
                    <a:pt x="1460" y="1427"/>
                  </a:cubicBezTo>
                  <a:cubicBezTo>
                    <a:pt x="1461" y="1426"/>
                    <a:pt x="1463" y="1426"/>
                    <a:pt x="1464" y="1426"/>
                  </a:cubicBezTo>
                  <a:cubicBezTo>
                    <a:pt x="1465" y="1426"/>
                    <a:pt x="1465" y="1425"/>
                    <a:pt x="1466" y="1425"/>
                  </a:cubicBezTo>
                  <a:cubicBezTo>
                    <a:pt x="1466" y="1425"/>
                    <a:pt x="1466" y="1425"/>
                    <a:pt x="1466" y="1425"/>
                  </a:cubicBezTo>
                  <a:cubicBezTo>
                    <a:pt x="1467" y="1425"/>
                    <a:pt x="1468" y="1425"/>
                    <a:pt x="1468" y="1425"/>
                  </a:cubicBezTo>
                  <a:cubicBezTo>
                    <a:pt x="1472" y="1424"/>
                    <a:pt x="1476" y="1424"/>
                    <a:pt x="1480" y="1424"/>
                  </a:cubicBezTo>
                  <a:cubicBezTo>
                    <a:pt x="1483" y="1424"/>
                    <a:pt x="1483" y="1424"/>
                    <a:pt x="1483" y="1424"/>
                  </a:cubicBezTo>
                  <a:cubicBezTo>
                    <a:pt x="1487" y="1424"/>
                    <a:pt x="1492" y="1424"/>
                    <a:pt x="1496" y="1424"/>
                  </a:cubicBezTo>
                  <a:cubicBezTo>
                    <a:pt x="1550" y="1424"/>
                    <a:pt x="1550" y="1424"/>
                    <a:pt x="1550" y="1424"/>
                  </a:cubicBezTo>
                  <a:cubicBezTo>
                    <a:pt x="1551" y="1424"/>
                    <a:pt x="1552" y="1424"/>
                    <a:pt x="1554" y="1424"/>
                  </a:cubicBezTo>
                  <a:cubicBezTo>
                    <a:pt x="1554" y="1424"/>
                    <a:pt x="1555" y="1424"/>
                    <a:pt x="1555" y="1424"/>
                  </a:cubicBezTo>
                  <a:cubicBezTo>
                    <a:pt x="1556" y="1424"/>
                    <a:pt x="1558" y="1424"/>
                    <a:pt x="1559" y="1424"/>
                  </a:cubicBezTo>
                  <a:cubicBezTo>
                    <a:pt x="1570" y="1425"/>
                    <a:pt x="1582" y="1428"/>
                    <a:pt x="1586" y="1438"/>
                  </a:cubicBezTo>
                  <a:cubicBezTo>
                    <a:pt x="1587" y="1438"/>
                    <a:pt x="1587" y="1439"/>
                    <a:pt x="1587" y="1440"/>
                  </a:cubicBezTo>
                  <a:cubicBezTo>
                    <a:pt x="1588" y="1440"/>
                    <a:pt x="1588" y="1440"/>
                    <a:pt x="1588" y="1440"/>
                  </a:cubicBezTo>
                  <a:cubicBezTo>
                    <a:pt x="1591" y="1452"/>
                    <a:pt x="1588" y="1466"/>
                    <a:pt x="1589" y="1478"/>
                  </a:cubicBezTo>
                  <a:lnTo>
                    <a:pt x="1589" y="1480"/>
                  </a:lnTo>
                  <a:close/>
                  <a:moveTo>
                    <a:pt x="1511" y="1543"/>
                  </a:moveTo>
                  <a:cubicBezTo>
                    <a:pt x="1531" y="1543"/>
                    <a:pt x="1577" y="1537"/>
                    <a:pt x="1588" y="1559"/>
                  </a:cubicBezTo>
                  <a:cubicBezTo>
                    <a:pt x="1589" y="1561"/>
                    <a:pt x="1590" y="1563"/>
                    <a:pt x="1590" y="1566"/>
                  </a:cubicBezTo>
                  <a:cubicBezTo>
                    <a:pt x="1590" y="1589"/>
                    <a:pt x="1590" y="1589"/>
                    <a:pt x="1590" y="1589"/>
                  </a:cubicBezTo>
                  <a:cubicBezTo>
                    <a:pt x="1590" y="1595"/>
                    <a:pt x="1590" y="1602"/>
                    <a:pt x="1590" y="1609"/>
                  </a:cubicBezTo>
                  <a:cubicBezTo>
                    <a:pt x="1590" y="1609"/>
                    <a:pt x="1590" y="1609"/>
                    <a:pt x="1590" y="1609"/>
                  </a:cubicBezTo>
                  <a:cubicBezTo>
                    <a:pt x="1590" y="1612"/>
                    <a:pt x="1590" y="1612"/>
                    <a:pt x="1590" y="1612"/>
                  </a:cubicBezTo>
                  <a:cubicBezTo>
                    <a:pt x="1590" y="1615"/>
                    <a:pt x="1589" y="1619"/>
                    <a:pt x="1587" y="1622"/>
                  </a:cubicBezTo>
                  <a:cubicBezTo>
                    <a:pt x="1587" y="1622"/>
                    <a:pt x="1586" y="1623"/>
                    <a:pt x="1586" y="1623"/>
                  </a:cubicBezTo>
                  <a:cubicBezTo>
                    <a:pt x="1585" y="1624"/>
                    <a:pt x="1584" y="1625"/>
                    <a:pt x="1583" y="1626"/>
                  </a:cubicBezTo>
                  <a:cubicBezTo>
                    <a:pt x="1583" y="1626"/>
                    <a:pt x="1583" y="1626"/>
                    <a:pt x="1583" y="1626"/>
                  </a:cubicBezTo>
                  <a:cubicBezTo>
                    <a:pt x="1578" y="1631"/>
                    <a:pt x="1571" y="1634"/>
                    <a:pt x="1563" y="1636"/>
                  </a:cubicBezTo>
                  <a:cubicBezTo>
                    <a:pt x="1563" y="1636"/>
                    <a:pt x="1563" y="1636"/>
                    <a:pt x="1563" y="1636"/>
                  </a:cubicBezTo>
                  <a:cubicBezTo>
                    <a:pt x="1563" y="1636"/>
                    <a:pt x="1563" y="1636"/>
                    <a:pt x="1563" y="1636"/>
                  </a:cubicBezTo>
                  <a:cubicBezTo>
                    <a:pt x="1560" y="1637"/>
                    <a:pt x="1558" y="1637"/>
                    <a:pt x="1556" y="1637"/>
                  </a:cubicBezTo>
                  <a:cubicBezTo>
                    <a:pt x="1555" y="1637"/>
                    <a:pt x="1554" y="1637"/>
                    <a:pt x="1554" y="1638"/>
                  </a:cubicBezTo>
                  <a:cubicBezTo>
                    <a:pt x="1551" y="1638"/>
                    <a:pt x="1548" y="1638"/>
                    <a:pt x="1546" y="1638"/>
                  </a:cubicBezTo>
                  <a:cubicBezTo>
                    <a:pt x="1546" y="1638"/>
                    <a:pt x="1546" y="1638"/>
                    <a:pt x="1546" y="1638"/>
                  </a:cubicBezTo>
                  <a:cubicBezTo>
                    <a:pt x="1463" y="1638"/>
                    <a:pt x="1463" y="1638"/>
                    <a:pt x="1463" y="1638"/>
                  </a:cubicBezTo>
                  <a:cubicBezTo>
                    <a:pt x="1453" y="1638"/>
                    <a:pt x="1441" y="1636"/>
                    <a:pt x="1432" y="1631"/>
                  </a:cubicBezTo>
                  <a:cubicBezTo>
                    <a:pt x="1432" y="1631"/>
                    <a:pt x="1432" y="1631"/>
                    <a:pt x="1432" y="1631"/>
                  </a:cubicBezTo>
                  <a:cubicBezTo>
                    <a:pt x="1432" y="1631"/>
                    <a:pt x="1432" y="1630"/>
                    <a:pt x="1432" y="1630"/>
                  </a:cubicBezTo>
                  <a:cubicBezTo>
                    <a:pt x="1431" y="1629"/>
                    <a:pt x="1429" y="1628"/>
                    <a:pt x="1427" y="1627"/>
                  </a:cubicBezTo>
                  <a:cubicBezTo>
                    <a:pt x="1426" y="1626"/>
                    <a:pt x="1425" y="1624"/>
                    <a:pt x="1424" y="1623"/>
                  </a:cubicBezTo>
                  <a:cubicBezTo>
                    <a:pt x="1424" y="1623"/>
                    <a:pt x="1424" y="1623"/>
                    <a:pt x="1424" y="1622"/>
                  </a:cubicBezTo>
                  <a:cubicBezTo>
                    <a:pt x="1422" y="1619"/>
                    <a:pt x="1421" y="1616"/>
                    <a:pt x="1421" y="1612"/>
                  </a:cubicBezTo>
                  <a:cubicBezTo>
                    <a:pt x="1422" y="1606"/>
                    <a:pt x="1422" y="1606"/>
                    <a:pt x="1422" y="1606"/>
                  </a:cubicBezTo>
                  <a:cubicBezTo>
                    <a:pt x="1422" y="1606"/>
                    <a:pt x="1422" y="1606"/>
                    <a:pt x="1422" y="1606"/>
                  </a:cubicBezTo>
                  <a:cubicBezTo>
                    <a:pt x="1424" y="1593"/>
                    <a:pt x="1425" y="1580"/>
                    <a:pt x="1427" y="1567"/>
                  </a:cubicBezTo>
                  <a:cubicBezTo>
                    <a:pt x="1427" y="1566"/>
                    <a:pt x="1427" y="1566"/>
                    <a:pt x="1427" y="1566"/>
                  </a:cubicBezTo>
                  <a:cubicBezTo>
                    <a:pt x="1427" y="1566"/>
                    <a:pt x="1427" y="1566"/>
                    <a:pt x="1427" y="1565"/>
                  </a:cubicBezTo>
                  <a:cubicBezTo>
                    <a:pt x="1432" y="1536"/>
                    <a:pt x="1490" y="1543"/>
                    <a:pt x="1511" y="1543"/>
                  </a:cubicBezTo>
                  <a:close/>
                  <a:moveTo>
                    <a:pt x="1175" y="1631"/>
                  </a:moveTo>
                  <a:cubicBezTo>
                    <a:pt x="1173" y="1630"/>
                    <a:pt x="1172" y="1629"/>
                    <a:pt x="1170" y="1627"/>
                  </a:cubicBezTo>
                  <a:cubicBezTo>
                    <a:pt x="1169" y="1626"/>
                    <a:pt x="1169" y="1625"/>
                    <a:pt x="1168" y="1624"/>
                  </a:cubicBezTo>
                  <a:cubicBezTo>
                    <a:pt x="1168" y="1623"/>
                    <a:pt x="1168" y="1623"/>
                    <a:pt x="1168" y="1623"/>
                  </a:cubicBezTo>
                  <a:cubicBezTo>
                    <a:pt x="1166" y="1620"/>
                    <a:pt x="1166" y="1616"/>
                    <a:pt x="1167" y="1613"/>
                  </a:cubicBezTo>
                  <a:cubicBezTo>
                    <a:pt x="1169" y="1607"/>
                    <a:pt x="1169" y="1607"/>
                    <a:pt x="1169" y="1607"/>
                  </a:cubicBezTo>
                  <a:cubicBezTo>
                    <a:pt x="1169" y="1607"/>
                    <a:pt x="1169" y="1607"/>
                    <a:pt x="1169" y="1607"/>
                  </a:cubicBezTo>
                  <a:cubicBezTo>
                    <a:pt x="1169" y="1606"/>
                    <a:pt x="1169" y="1605"/>
                    <a:pt x="1170" y="1604"/>
                  </a:cubicBezTo>
                  <a:cubicBezTo>
                    <a:pt x="1181" y="1567"/>
                    <a:pt x="1181" y="1567"/>
                    <a:pt x="1181" y="1567"/>
                  </a:cubicBezTo>
                  <a:cubicBezTo>
                    <a:pt x="1181" y="1566"/>
                    <a:pt x="1181" y="1566"/>
                    <a:pt x="1182" y="1565"/>
                  </a:cubicBezTo>
                  <a:cubicBezTo>
                    <a:pt x="1193" y="1537"/>
                    <a:pt x="1244" y="1543"/>
                    <a:pt x="1268" y="1543"/>
                  </a:cubicBezTo>
                  <a:cubicBezTo>
                    <a:pt x="1278" y="1543"/>
                    <a:pt x="1297" y="1542"/>
                    <a:pt x="1314" y="1543"/>
                  </a:cubicBezTo>
                  <a:cubicBezTo>
                    <a:pt x="1317" y="1544"/>
                    <a:pt x="1320" y="1544"/>
                    <a:pt x="1323" y="1545"/>
                  </a:cubicBezTo>
                  <a:cubicBezTo>
                    <a:pt x="1323" y="1545"/>
                    <a:pt x="1323" y="1545"/>
                    <a:pt x="1324" y="1545"/>
                  </a:cubicBezTo>
                  <a:cubicBezTo>
                    <a:pt x="1332" y="1547"/>
                    <a:pt x="1339" y="1551"/>
                    <a:pt x="1342" y="1556"/>
                  </a:cubicBezTo>
                  <a:cubicBezTo>
                    <a:pt x="1342" y="1557"/>
                    <a:pt x="1342" y="1557"/>
                    <a:pt x="1343" y="1557"/>
                  </a:cubicBezTo>
                  <a:cubicBezTo>
                    <a:pt x="1343" y="1558"/>
                    <a:pt x="1343" y="1558"/>
                    <a:pt x="1343" y="1558"/>
                  </a:cubicBezTo>
                  <a:cubicBezTo>
                    <a:pt x="1343" y="1558"/>
                    <a:pt x="1343" y="1559"/>
                    <a:pt x="1343" y="1559"/>
                  </a:cubicBezTo>
                  <a:cubicBezTo>
                    <a:pt x="1344" y="1561"/>
                    <a:pt x="1345" y="1564"/>
                    <a:pt x="1344" y="1567"/>
                  </a:cubicBezTo>
                  <a:cubicBezTo>
                    <a:pt x="1344" y="1569"/>
                    <a:pt x="1344" y="1569"/>
                    <a:pt x="1344" y="1569"/>
                  </a:cubicBezTo>
                  <a:cubicBezTo>
                    <a:pt x="1344" y="1569"/>
                    <a:pt x="1344" y="1569"/>
                    <a:pt x="1344" y="1569"/>
                  </a:cubicBezTo>
                  <a:cubicBezTo>
                    <a:pt x="1343" y="1576"/>
                    <a:pt x="1341" y="1583"/>
                    <a:pt x="1340" y="1589"/>
                  </a:cubicBezTo>
                  <a:cubicBezTo>
                    <a:pt x="1336" y="1612"/>
                    <a:pt x="1336" y="1612"/>
                    <a:pt x="1336" y="1612"/>
                  </a:cubicBezTo>
                  <a:cubicBezTo>
                    <a:pt x="1336" y="1616"/>
                    <a:pt x="1334" y="1619"/>
                    <a:pt x="1331" y="1622"/>
                  </a:cubicBezTo>
                  <a:cubicBezTo>
                    <a:pt x="1331" y="1623"/>
                    <a:pt x="1330" y="1623"/>
                    <a:pt x="1330" y="1623"/>
                  </a:cubicBezTo>
                  <a:cubicBezTo>
                    <a:pt x="1330" y="1624"/>
                    <a:pt x="1329" y="1624"/>
                    <a:pt x="1329" y="1624"/>
                  </a:cubicBezTo>
                  <a:cubicBezTo>
                    <a:pt x="1328" y="1625"/>
                    <a:pt x="1327" y="1626"/>
                    <a:pt x="1326" y="1627"/>
                  </a:cubicBezTo>
                  <a:cubicBezTo>
                    <a:pt x="1320" y="1632"/>
                    <a:pt x="1312" y="1635"/>
                    <a:pt x="1305" y="1636"/>
                  </a:cubicBezTo>
                  <a:cubicBezTo>
                    <a:pt x="1305" y="1637"/>
                    <a:pt x="1305" y="1637"/>
                    <a:pt x="1305" y="1637"/>
                  </a:cubicBezTo>
                  <a:cubicBezTo>
                    <a:pt x="1304" y="1637"/>
                    <a:pt x="1304" y="1637"/>
                    <a:pt x="1304" y="1637"/>
                  </a:cubicBezTo>
                  <a:cubicBezTo>
                    <a:pt x="1302" y="1637"/>
                    <a:pt x="1300" y="1638"/>
                    <a:pt x="1297" y="1638"/>
                  </a:cubicBezTo>
                  <a:cubicBezTo>
                    <a:pt x="1297" y="1638"/>
                    <a:pt x="1296" y="1638"/>
                    <a:pt x="1295" y="1638"/>
                  </a:cubicBezTo>
                  <a:cubicBezTo>
                    <a:pt x="1292" y="1638"/>
                    <a:pt x="1290" y="1639"/>
                    <a:pt x="1287" y="1639"/>
                  </a:cubicBezTo>
                  <a:cubicBezTo>
                    <a:pt x="1287" y="1639"/>
                    <a:pt x="1287" y="1639"/>
                    <a:pt x="1287" y="1639"/>
                  </a:cubicBezTo>
                  <a:cubicBezTo>
                    <a:pt x="1204" y="1639"/>
                    <a:pt x="1204" y="1639"/>
                    <a:pt x="1204" y="1639"/>
                  </a:cubicBezTo>
                  <a:cubicBezTo>
                    <a:pt x="1194" y="1639"/>
                    <a:pt x="1183" y="1637"/>
                    <a:pt x="1175" y="1631"/>
                  </a:cubicBezTo>
                  <a:cubicBezTo>
                    <a:pt x="1175" y="1631"/>
                    <a:pt x="1175" y="1631"/>
                    <a:pt x="1175" y="1631"/>
                  </a:cubicBezTo>
                  <a:close/>
                  <a:moveTo>
                    <a:pt x="1278" y="1502"/>
                  </a:moveTo>
                  <a:cubicBezTo>
                    <a:pt x="1266" y="1502"/>
                    <a:pt x="1253" y="1502"/>
                    <a:pt x="1241" y="1502"/>
                  </a:cubicBezTo>
                  <a:cubicBezTo>
                    <a:pt x="1230" y="1502"/>
                    <a:pt x="1213" y="1500"/>
                    <a:pt x="1207" y="1489"/>
                  </a:cubicBezTo>
                  <a:cubicBezTo>
                    <a:pt x="1207" y="1488"/>
                    <a:pt x="1207" y="1487"/>
                    <a:pt x="1207" y="1486"/>
                  </a:cubicBezTo>
                  <a:cubicBezTo>
                    <a:pt x="1206" y="1486"/>
                    <a:pt x="1206" y="1485"/>
                    <a:pt x="1206" y="1484"/>
                  </a:cubicBezTo>
                  <a:cubicBezTo>
                    <a:pt x="1206" y="1483"/>
                    <a:pt x="1207" y="1482"/>
                    <a:pt x="1207" y="1481"/>
                  </a:cubicBezTo>
                  <a:cubicBezTo>
                    <a:pt x="1207" y="1481"/>
                    <a:pt x="1207" y="1481"/>
                    <a:pt x="1207" y="1481"/>
                  </a:cubicBezTo>
                  <a:cubicBezTo>
                    <a:pt x="1207" y="1481"/>
                    <a:pt x="1207" y="1481"/>
                    <a:pt x="1207" y="1481"/>
                  </a:cubicBezTo>
                  <a:cubicBezTo>
                    <a:pt x="1207" y="1478"/>
                    <a:pt x="1209" y="1474"/>
                    <a:pt x="1210" y="1472"/>
                  </a:cubicBezTo>
                  <a:cubicBezTo>
                    <a:pt x="1212" y="1463"/>
                    <a:pt x="1214" y="1453"/>
                    <a:pt x="1218" y="1445"/>
                  </a:cubicBezTo>
                  <a:cubicBezTo>
                    <a:pt x="1218" y="1444"/>
                    <a:pt x="1218" y="1444"/>
                    <a:pt x="1218" y="1444"/>
                  </a:cubicBezTo>
                  <a:cubicBezTo>
                    <a:pt x="1219" y="1441"/>
                    <a:pt x="1221" y="1438"/>
                    <a:pt x="1223" y="1436"/>
                  </a:cubicBezTo>
                  <a:cubicBezTo>
                    <a:pt x="1225" y="1435"/>
                    <a:pt x="1226" y="1434"/>
                    <a:pt x="1228" y="1433"/>
                  </a:cubicBezTo>
                  <a:cubicBezTo>
                    <a:pt x="1233" y="1429"/>
                    <a:pt x="1239" y="1427"/>
                    <a:pt x="1245" y="1426"/>
                  </a:cubicBezTo>
                  <a:cubicBezTo>
                    <a:pt x="1246" y="1426"/>
                    <a:pt x="1246" y="1426"/>
                    <a:pt x="1247" y="1426"/>
                  </a:cubicBezTo>
                  <a:cubicBezTo>
                    <a:pt x="1251" y="1425"/>
                    <a:pt x="1257" y="1424"/>
                    <a:pt x="1262" y="1424"/>
                  </a:cubicBezTo>
                  <a:cubicBezTo>
                    <a:pt x="1269" y="1424"/>
                    <a:pt x="1269" y="1424"/>
                    <a:pt x="1269" y="1424"/>
                  </a:cubicBezTo>
                  <a:cubicBezTo>
                    <a:pt x="1271" y="1424"/>
                    <a:pt x="1274" y="1424"/>
                    <a:pt x="1276" y="1424"/>
                  </a:cubicBezTo>
                  <a:cubicBezTo>
                    <a:pt x="1291" y="1424"/>
                    <a:pt x="1307" y="1424"/>
                    <a:pt x="1322" y="1424"/>
                  </a:cubicBezTo>
                  <a:cubicBezTo>
                    <a:pt x="1324" y="1424"/>
                    <a:pt x="1326" y="1424"/>
                    <a:pt x="1329" y="1424"/>
                  </a:cubicBezTo>
                  <a:cubicBezTo>
                    <a:pt x="1331" y="1424"/>
                    <a:pt x="1331" y="1424"/>
                    <a:pt x="1331" y="1424"/>
                  </a:cubicBezTo>
                  <a:cubicBezTo>
                    <a:pt x="1332" y="1424"/>
                    <a:pt x="1332" y="1424"/>
                    <a:pt x="1333" y="1424"/>
                  </a:cubicBezTo>
                  <a:cubicBezTo>
                    <a:pt x="1335" y="1424"/>
                    <a:pt x="1337" y="1424"/>
                    <a:pt x="1339" y="1425"/>
                  </a:cubicBezTo>
                  <a:cubicBezTo>
                    <a:pt x="1339" y="1425"/>
                    <a:pt x="1339" y="1425"/>
                    <a:pt x="1339" y="1425"/>
                  </a:cubicBezTo>
                  <a:cubicBezTo>
                    <a:pt x="1351" y="1426"/>
                    <a:pt x="1364" y="1429"/>
                    <a:pt x="1366" y="1439"/>
                  </a:cubicBezTo>
                  <a:cubicBezTo>
                    <a:pt x="1366" y="1439"/>
                    <a:pt x="1366" y="1440"/>
                    <a:pt x="1366" y="1440"/>
                  </a:cubicBezTo>
                  <a:cubicBezTo>
                    <a:pt x="1366" y="1440"/>
                    <a:pt x="1366" y="1440"/>
                    <a:pt x="1366" y="1441"/>
                  </a:cubicBezTo>
                  <a:cubicBezTo>
                    <a:pt x="1367" y="1452"/>
                    <a:pt x="1362" y="1467"/>
                    <a:pt x="1360" y="1478"/>
                  </a:cubicBezTo>
                  <a:cubicBezTo>
                    <a:pt x="1360" y="1478"/>
                    <a:pt x="1360" y="1478"/>
                    <a:pt x="1360" y="1478"/>
                  </a:cubicBezTo>
                  <a:cubicBezTo>
                    <a:pt x="1359" y="1481"/>
                    <a:pt x="1359" y="1481"/>
                    <a:pt x="1359" y="1481"/>
                  </a:cubicBezTo>
                  <a:cubicBezTo>
                    <a:pt x="1359" y="1483"/>
                    <a:pt x="1358" y="1485"/>
                    <a:pt x="1356" y="1487"/>
                  </a:cubicBezTo>
                  <a:cubicBezTo>
                    <a:pt x="1356" y="1488"/>
                    <a:pt x="1355" y="1488"/>
                    <a:pt x="1355" y="1489"/>
                  </a:cubicBezTo>
                  <a:cubicBezTo>
                    <a:pt x="1355" y="1489"/>
                    <a:pt x="1355" y="1489"/>
                    <a:pt x="1355" y="1489"/>
                  </a:cubicBezTo>
                  <a:cubicBezTo>
                    <a:pt x="1355" y="1489"/>
                    <a:pt x="1355" y="1489"/>
                    <a:pt x="1354" y="1489"/>
                  </a:cubicBezTo>
                  <a:cubicBezTo>
                    <a:pt x="1339" y="1507"/>
                    <a:pt x="1298" y="1502"/>
                    <a:pt x="1278" y="1502"/>
                  </a:cubicBezTo>
                  <a:close/>
                  <a:moveTo>
                    <a:pt x="911" y="1620"/>
                  </a:moveTo>
                  <a:cubicBezTo>
                    <a:pt x="911" y="1619"/>
                    <a:pt x="911" y="1618"/>
                    <a:pt x="911" y="1618"/>
                  </a:cubicBezTo>
                  <a:cubicBezTo>
                    <a:pt x="912" y="1616"/>
                    <a:pt x="912" y="1615"/>
                    <a:pt x="913" y="1614"/>
                  </a:cubicBezTo>
                  <a:cubicBezTo>
                    <a:pt x="913" y="1614"/>
                    <a:pt x="913" y="1614"/>
                    <a:pt x="913" y="1613"/>
                  </a:cubicBezTo>
                  <a:cubicBezTo>
                    <a:pt x="913" y="1612"/>
                    <a:pt x="913" y="1612"/>
                    <a:pt x="913" y="1612"/>
                  </a:cubicBezTo>
                  <a:cubicBezTo>
                    <a:pt x="914" y="1611"/>
                    <a:pt x="915" y="1609"/>
                    <a:pt x="916" y="1607"/>
                  </a:cubicBezTo>
                  <a:cubicBezTo>
                    <a:pt x="922" y="1594"/>
                    <a:pt x="928" y="1582"/>
                    <a:pt x="935" y="1569"/>
                  </a:cubicBezTo>
                  <a:cubicBezTo>
                    <a:pt x="935" y="1569"/>
                    <a:pt x="935" y="1569"/>
                    <a:pt x="935" y="1569"/>
                  </a:cubicBezTo>
                  <a:cubicBezTo>
                    <a:pt x="935" y="1568"/>
                    <a:pt x="935" y="1568"/>
                    <a:pt x="935" y="1568"/>
                  </a:cubicBezTo>
                  <a:cubicBezTo>
                    <a:pt x="936" y="1567"/>
                    <a:pt x="936" y="1566"/>
                    <a:pt x="937" y="1566"/>
                  </a:cubicBezTo>
                  <a:cubicBezTo>
                    <a:pt x="937" y="1565"/>
                    <a:pt x="938" y="1564"/>
                    <a:pt x="938" y="1563"/>
                  </a:cubicBezTo>
                  <a:cubicBezTo>
                    <a:pt x="938" y="1563"/>
                    <a:pt x="938" y="1563"/>
                    <a:pt x="939" y="1563"/>
                  </a:cubicBezTo>
                  <a:cubicBezTo>
                    <a:pt x="956" y="1539"/>
                    <a:pt x="997" y="1544"/>
                    <a:pt x="1023" y="1544"/>
                  </a:cubicBezTo>
                  <a:cubicBezTo>
                    <a:pt x="1023" y="1544"/>
                    <a:pt x="1023" y="1544"/>
                    <a:pt x="1023" y="1544"/>
                  </a:cubicBezTo>
                  <a:cubicBezTo>
                    <a:pt x="1030" y="1544"/>
                    <a:pt x="1049" y="1542"/>
                    <a:pt x="1066" y="1544"/>
                  </a:cubicBezTo>
                  <a:cubicBezTo>
                    <a:pt x="1071" y="1544"/>
                    <a:pt x="1077" y="1544"/>
                    <a:pt x="1081" y="1545"/>
                  </a:cubicBezTo>
                  <a:cubicBezTo>
                    <a:pt x="1084" y="1546"/>
                    <a:pt x="1087" y="1547"/>
                    <a:pt x="1089" y="1548"/>
                  </a:cubicBezTo>
                  <a:cubicBezTo>
                    <a:pt x="1095" y="1551"/>
                    <a:pt x="1099" y="1556"/>
                    <a:pt x="1099" y="1562"/>
                  </a:cubicBezTo>
                  <a:cubicBezTo>
                    <a:pt x="1099" y="1562"/>
                    <a:pt x="1099" y="1562"/>
                    <a:pt x="1099" y="1562"/>
                  </a:cubicBezTo>
                  <a:cubicBezTo>
                    <a:pt x="1099" y="1563"/>
                    <a:pt x="1099" y="1563"/>
                    <a:pt x="1099" y="1564"/>
                  </a:cubicBezTo>
                  <a:cubicBezTo>
                    <a:pt x="1099" y="1565"/>
                    <a:pt x="1099" y="1566"/>
                    <a:pt x="1099" y="1567"/>
                  </a:cubicBezTo>
                  <a:cubicBezTo>
                    <a:pt x="1082" y="1613"/>
                    <a:pt x="1082" y="1613"/>
                    <a:pt x="1082" y="1613"/>
                  </a:cubicBezTo>
                  <a:cubicBezTo>
                    <a:pt x="1081" y="1617"/>
                    <a:pt x="1078" y="1620"/>
                    <a:pt x="1075" y="1623"/>
                  </a:cubicBezTo>
                  <a:cubicBezTo>
                    <a:pt x="1071" y="1626"/>
                    <a:pt x="1067" y="1629"/>
                    <a:pt x="1062" y="1631"/>
                  </a:cubicBezTo>
                  <a:cubicBezTo>
                    <a:pt x="1062" y="1632"/>
                    <a:pt x="1061" y="1632"/>
                    <a:pt x="1061" y="1632"/>
                  </a:cubicBezTo>
                  <a:cubicBezTo>
                    <a:pt x="1054" y="1635"/>
                    <a:pt x="1047" y="1637"/>
                    <a:pt x="1039" y="1639"/>
                  </a:cubicBezTo>
                  <a:cubicBezTo>
                    <a:pt x="1038" y="1639"/>
                    <a:pt x="1038" y="1639"/>
                    <a:pt x="1038" y="1639"/>
                  </a:cubicBezTo>
                  <a:cubicBezTo>
                    <a:pt x="1036" y="1639"/>
                    <a:pt x="1035" y="1639"/>
                    <a:pt x="1034" y="1639"/>
                  </a:cubicBezTo>
                  <a:cubicBezTo>
                    <a:pt x="1020" y="1640"/>
                    <a:pt x="1005" y="1639"/>
                    <a:pt x="990" y="1639"/>
                  </a:cubicBezTo>
                  <a:cubicBezTo>
                    <a:pt x="975" y="1639"/>
                    <a:pt x="960" y="1640"/>
                    <a:pt x="945" y="1640"/>
                  </a:cubicBezTo>
                  <a:cubicBezTo>
                    <a:pt x="935" y="1640"/>
                    <a:pt x="920" y="1638"/>
                    <a:pt x="914" y="1628"/>
                  </a:cubicBezTo>
                  <a:cubicBezTo>
                    <a:pt x="913" y="1628"/>
                    <a:pt x="913" y="1628"/>
                    <a:pt x="913" y="1627"/>
                  </a:cubicBezTo>
                  <a:cubicBezTo>
                    <a:pt x="913" y="1627"/>
                    <a:pt x="912" y="1626"/>
                    <a:pt x="912" y="1626"/>
                  </a:cubicBezTo>
                  <a:cubicBezTo>
                    <a:pt x="912" y="1625"/>
                    <a:pt x="912" y="1624"/>
                    <a:pt x="911" y="1624"/>
                  </a:cubicBezTo>
                  <a:cubicBezTo>
                    <a:pt x="911" y="1624"/>
                    <a:pt x="911" y="1624"/>
                    <a:pt x="911" y="1624"/>
                  </a:cubicBezTo>
                  <a:cubicBezTo>
                    <a:pt x="911" y="1623"/>
                    <a:pt x="911" y="1623"/>
                    <a:pt x="911" y="1623"/>
                  </a:cubicBezTo>
                  <a:cubicBezTo>
                    <a:pt x="911" y="1622"/>
                    <a:pt x="911" y="1621"/>
                    <a:pt x="911" y="1620"/>
                  </a:cubicBezTo>
                  <a:close/>
                  <a:moveTo>
                    <a:pt x="910" y="1465"/>
                  </a:moveTo>
                  <a:cubicBezTo>
                    <a:pt x="910" y="1465"/>
                    <a:pt x="910" y="1465"/>
                    <a:pt x="910" y="1465"/>
                  </a:cubicBezTo>
                  <a:cubicBezTo>
                    <a:pt x="900" y="1482"/>
                    <a:pt x="900" y="1482"/>
                    <a:pt x="900" y="1482"/>
                  </a:cubicBezTo>
                  <a:cubicBezTo>
                    <a:pt x="899" y="1485"/>
                    <a:pt x="896" y="1488"/>
                    <a:pt x="893" y="1490"/>
                  </a:cubicBezTo>
                  <a:cubicBezTo>
                    <a:pt x="889" y="1493"/>
                    <a:pt x="885" y="1495"/>
                    <a:pt x="880" y="1497"/>
                  </a:cubicBezTo>
                  <a:cubicBezTo>
                    <a:pt x="879" y="1497"/>
                    <a:pt x="878" y="1498"/>
                    <a:pt x="876" y="1498"/>
                  </a:cubicBezTo>
                  <a:cubicBezTo>
                    <a:pt x="876" y="1499"/>
                    <a:pt x="875" y="1499"/>
                    <a:pt x="874" y="1499"/>
                  </a:cubicBezTo>
                  <a:cubicBezTo>
                    <a:pt x="874" y="1499"/>
                    <a:pt x="874" y="1499"/>
                    <a:pt x="874" y="1499"/>
                  </a:cubicBezTo>
                  <a:cubicBezTo>
                    <a:pt x="871" y="1500"/>
                    <a:pt x="868" y="1501"/>
                    <a:pt x="865" y="1502"/>
                  </a:cubicBezTo>
                  <a:cubicBezTo>
                    <a:pt x="859" y="1503"/>
                    <a:pt x="854" y="1503"/>
                    <a:pt x="848" y="1503"/>
                  </a:cubicBezTo>
                  <a:cubicBezTo>
                    <a:pt x="832" y="1503"/>
                    <a:pt x="832" y="1503"/>
                    <a:pt x="832" y="1503"/>
                  </a:cubicBezTo>
                  <a:cubicBezTo>
                    <a:pt x="832" y="1503"/>
                    <a:pt x="832" y="1503"/>
                    <a:pt x="832" y="1503"/>
                  </a:cubicBezTo>
                  <a:cubicBezTo>
                    <a:pt x="812" y="1503"/>
                    <a:pt x="793" y="1504"/>
                    <a:pt x="774" y="1504"/>
                  </a:cubicBezTo>
                  <a:cubicBezTo>
                    <a:pt x="765" y="1504"/>
                    <a:pt x="747" y="1502"/>
                    <a:pt x="745" y="1491"/>
                  </a:cubicBezTo>
                  <a:cubicBezTo>
                    <a:pt x="745" y="1489"/>
                    <a:pt x="745" y="1488"/>
                    <a:pt x="746" y="1486"/>
                  </a:cubicBezTo>
                  <a:cubicBezTo>
                    <a:pt x="747" y="1482"/>
                    <a:pt x="751" y="1478"/>
                    <a:pt x="753" y="1475"/>
                  </a:cubicBezTo>
                  <a:cubicBezTo>
                    <a:pt x="760" y="1464"/>
                    <a:pt x="766" y="1452"/>
                    <a:pt x="775" y="1443"/>
                  </a:cubicBezTo>
                  <a:cubicBezTo>
                    <a:pt x="775" y="1442"/>
                    <a:pt x="776" y="1442"/>
                    <a:pt x="776" y="1441"/>
                  </a:cubicBezTo>
                  <a:cubicBezTo>
                    <a:pt x="776" y="1441"/>
                    <a:pt x="777" y="1441"/>
                    <a:pt x="777" y="1441"/>
                  </a:cubicBezTo>
                  <a:cubicBezTo>
                    <a:pt x="799" y="1419"/>
                    <a:pt x="845" y="1425"/>
                    <a:pt x="873" y="1425"/>
                  </a:cubicBezTo>
                  <a:cubicBezTo>
                    <a:pt x="886" y="1425"/>
                    <a:pt x="901" y="1423"/>
                    <a:pt x="913" y="1428"/>
                  </a:cubicBezTo>
                  <a:cubicBezTo>
                    <a:pt x="913" y="1428"/>
                    <a:pt x="913" y="1428"/>
                    <a:pt x="913" y="1428"/>
                  </a:cubicBezTo>
                  <a:cubicBezTo>
                    <a:pt x="915" y="1429"/>
                    <a:pt x="916" y="1430"/>
                    <a:pt x="917" y="1430"/>
                  </a:cubicBezTo>
                  <a:cubicBezTo>
                    <a:pt x="917" y="1430"/>
                    <a:pt x="917" y="1431"/>
                    <a:pt x="918" y="1431"/>
                  </a:cubicBezTo>
                  <a:cubicBezTo>
                    <a:pt x="920" y="1432"/>
                    <a:pt x="922" y="1435"/>
                    <a:pt x="922" y="1437"/>
                  </a:cubicBezTo>
                  <a:cubicBezTo>
                    <a:pt x="923" y="1439"/>
                    <a:pt x="923" y="1442"/>
                    <a:pt x="921" y="1444"/>
                  </a:cubicBezTo>
                  <a:cubicBezTo>
                    <a:pt x="920" y="1446"/>
                    <a:pt x="920" y="1446"/>
                    <a:pt x="920" y="1446"/>
                  </a:cubicBezTo>
                  <a:cubicBezTo>
                    <a:pt x="918" y="1452"/>
                    <a:pt x="913" y="1460"/>
                    <a:pt x="910" y="1465"/>
                  </a:cubicBezTo>
                  <a:close/>
                  <a:moveTo>
                    <a:pt x="1095" y="1502"/>
                  </a:moveTo>
                  <a:cubicBezTo>
                    <a:pt x="1093" y="1502"/>
                    <a:pt x="1091" y="1502"/>
                    <a:pt x="1089" y="1502"/>
                  </a:cubicBezTo>
                  <a:cubicBezTo>
                    <a:pt x="1089" y="1502"/>
                    <a:pt x="1089" y="1503"/>
                    <a:pt x="1088" y="1503"/>
                  </a:cubicBezTo>
                  <a:cubicBezTo>
                    <a:pt x="1077" y="1504"/>
                    <a:pt x="1066" y="1503"/>
                    <a:pt x="1054" y="1503"/>
                  </a:cubicBezTo>
                  <a:cubicBezTo>
                    <a:pt x="1007" y="1503"/>
                    <a:pt x="1007" y="1503"/>
                    <a:pt x="1007" y="1503"/>
                  </a:cubicBezTo>
                  <a:cubicBezTo>
                    <a:pt x="997" y="1503"/>
                    <a:pt x="980" y="1501"/>
                    <a:pt x="976" y="1490"/>
                  </a:cubicBezTo>
                  <a:cubicBezTo>
                    <a:pt x="976" y="1489"/>
                    <a:pt x="976" y="1488"/>
                    <a:pt x="976" y="1487"/>
                  </a:cubicBezTo>
                  <a:cubicBezTo>
                    <a:pt x="976" y="1486"/>
                    <a:pt x="976" y="1486"/>
                    <a:pt x="976" y="1485"/>
                  </a:cubicBezTo>
                  <a:cubicBezTo>
                    <a:pt x="977" y="1481"/>
                    <a:pt x="980" y="1477"/>
                    <a:pt x="982" y="1473"/>
                  </a:cubicBezTo>
                  <a:cubicBezTo>
                    <a:pt x="986" y="1463"/>
                    <a:pt x="990" y="1449"/>
                    <a:pt x="998" y="1441"/>
                  </a:cubicBezTo>
                  <a:cubicBezTo>
                    <a:pt x="998" y="1440"/>
                    <a:pt x="999" y="1440"/>
                    <a:pt x="999" y="1440"/>
                  </a:cubicBezTo>
                  <a:cubicBezTo>
                    <a:pt x="1000" y="1439"/>
                    <a:pt x="1000" y="1439"/>
                    <a:pt x="1000" y="1438"/>
                  </a:cubicBezTo>
                  <a:cubicBezTo>
                    <a:pt x="1001" y="1438"/>
                    <a:pt x="1001" y="1438"/>
                    <a:pt x="1001" y="1438"/>
                  </a:cubicBezTo>
                  <a:cubicBezTo>
                    <a:pt x="1002" y="1437"/>
                    <a:pt x="1002" y="1437"/>
                    <a:pt x="1002" y="1437"/>
                  </a:cubicBezTo>
                  <a:cubicBezTo>
                    <a:pt x="1003" y="1436"/>
                    <a:pt x="1003" y="1436"/>
                    <a:pt x="1003" y="1436"/>
                  </a:cubicBezTo>
                  <a:cubicBezTo>
                    <a:pt x="1010" y="1431"/>
                    <a:pt x="1018" y="1428"/>
                    <a:pt x="1027" y="1427"/>
                  </a:cubicBezTo>
                  <a:cubicBezTo>
                    <a:pt x="1027" y="1427"/>
                    <a:pt x="1027" y="1426"/>
                    <a:pt x="1028" y="1426"/>
                  </a:cubicBezTo>
                  <a:cubicBezTo>
                    <a:pt x="1033" y="1425"/>
                    <a:pt x="1038" y="1425"/>
                    <a:pt x="1043" y="1425"/>
                  </a:cubicBezTo>
                  <a:cubicBezTo>
                    <a:pt x="1072" y="1425"/>
                    <a:pt x="1072" y="1425"/>
                    <a:pt x="1072" y="1425"/>
                  </a:cubicBezTo>
                  <a:cubicBezTo>
                    <a:pt x="1081" y="1425"/>
                    <a:pt x="1090" y="1425"/>
                    <a:pt x="1099" y="1425"/>
                  </a:cubicBezTo>
                  <a:cubicBezTo>
                    <a:pt x="1112" y="1425"/>
                    <a:pt x="1130" y="1423"/>
                    <a:pt x="1140" y="1432"/>
                  </a:cubicBezTo>
                  <a:cubicBezTo>
                    <a:pt x="1140" y="1433"/>
                    <a:pt x="1141" y="1433"/>
                    <a:pt x="1141" y="1434"/>
                  </a:cubicBezTo>
                  <a:cubicBezTo>
                    <a:pt x="1142" y="1434"/>
                    <a:pt x="1142" y="1434"/>
                    <a:pt x="1142" y="1434"/>
                  </a:cubicBezTo>
                  <a:cubicBezTo>
                    <a:pt x="1142" y="1434"/>
                    <a:pt x="1142" y="1435"/>
                    <a:pt x="1142" y="1435"/>
                  </a:cubicBezTo>
                  <a:cubicBezTo>
                    <a:pt x="1143" y="1435"/>
                    <a:pt x="1143" y="1436"/>
                    <a:pt x="1143" y="1436"/>
                  </a:cubicBezTo>
                  <a:cubicBezTo>
                    <a:pt x="1144" y="1438"/>
                    <a:pt x="1144" y="1440"/>
                    <a:pt x="1144" y="1442"/>
                  </a:cubicBezTo>
                  <a:cubicBezTo>
                    <a:pt x="1143" y="1452"/>
                    <a:pt x="1135" y="1467"/>
                    <a:pt x="1133" y="1473"/>
                  </a:cubicBezTo>
                  <a:cubicBezTo>
                    <a:pt x="1133" y="1474"/>
                    <a:pt x="1133" y="1474"/>
                    <a:pt x="1133" y="1474"/>
                  </a:cubicBezTo>
                  <a:cubicBezTo>
                    <a:pt x="1132" y="1476"/>
                    <a:pt x="1131" y="1478"/>
                    <a:pt x="1130" y="1480"/>
                  </a:cubicBezTo>
                  <a:cubicBezTo>
                    <a:pt x="1130" y="1481"/>
                    <a:pt x="1130" y="1481"/>
                    <a:pt x="1130" y="1481"/>
                  </a:cubicBezTo>
                  <a:cubicBezTo>
                    <a:pt x="1130" y="1482"/>
                    <a:pt x="1129" y="1483"/>
                    <a:pt x="1129" y="1483"/>
                  </a:cubicBezTo>
                  <a:cubicBezTo>
                    <a:pt x="1129" y="1484"/>
                    <a:pt x="1128" y="1484"/>
                    <a:pt x="1128" y="1485"/>
                  </a:cubicBezTo>
                  <a:cubicBezTo>
                    <a:pt x="1128" y="1485"/>
                    <a:pt x="1127" y="1486"/>
                    <a:pt x="1127" y="1487"/>
                  </a:cubicBezTo>
                  <a:cubicBezTo>
                    <a:pt x="1126" y="1487"/>
                    <a:pt x="1126" y="1487"/>
                    <a:pt x="1126" y="1488"/>
                  </a:cubicBezTo>
                  <a:cubicBezTo>
                    <a:pt x="1125" y="1488"/>
                    <a:pt x="1125" y="1488"/>
                    <a:pt x="1125" y="1488"/>
                  </a:cubicBezTo>
                  <a:cubicBezTo>
                    <a:pt x="1124" y="1489"/>
                    <a:pt x="1124" y="1489"/>
                    <a:pt x="1124" y="1490"/>
                  </a:cubicBezTo>
                  <a:cubicBezTo>
                    <a:pt x="1122" y="1491"/>
                    <a:pt x="1121" y="1492"/>
                    <a:pt x="1119" y="1493"/>
                  </a:cubicBezTo>
                  <a:cubicBezTo>
                    <a:pt x="1117" y="1494"/>
                    <a:pt x="1115" y="1495"/>
                    <a:pt x="1114" y="1496"/>
                  </a:cubicBezTo>
                  <a:cubicBezTo>
                    <a:pt x="1113" y="1496"/>
                    <a:pt x="1113" y="1496"/>
                    <a:pt x="1113" y="1496"/>
                  </a:cubicBezTo>
                  <a:cubicBezTo>
                    <a:pt x="1112" y="1497"/>
                    <a:pt x="1112" y="1497"/>
                    <a:pt x="1112" y="1497"/>
                  </a:cubicBezTo>
                  <a:cubicBezTo>
                    <a:pt x="1106" y="1499"/>
                    <a:pt x="1100" y="1501"/>
                    <a:pt x="1095" y="1502"/>
                  </a:cubicBezTo>
                  <a:close/>
                  <a:moveTo>
                    <a:pt x="773" y="1710"/>
                  </a:moveTo>
                  <a:cubicBezTo>
                    <a:pt x="773" y="1710"/>
                    <a:pt x="773" y="1710"/>
                    <a:pt x="773" y="1710"/>
                  </a:cubicBezTo>
                  <a:cubicBezTo>
                    <a:pt x="771" y="1721"/>
                    <a:pt x="762" y="1732"/>
                    <a:pt x="756" y="1742"/>
                  </a:cubicBezTo>
                  <a:cubicBezTo>
                    <a:pt x="756" y="1742"/>
                    <a:pt x="756" y="1742"/>
                    <a:pt x="756" y="1742"/>
                  </a:cubicBezTo>
                  <a:cubicBezTo>
                    <a:pt x="750" y="1753"/>
                    <a:pt x="744" y="1767"/>
                    <a:pt x="736" y="1777"/>
                  </a:cubicBezTo>
                  <a:cubicBezTo>
                    <a:pt x="735" y="1778"/>
                    <a:pt x="735" y="1779"/>
                    <a:pt x="734" y="1781"/>
                  </a:cubicBezTo>
                  <a:cubicBezTo>
                    <a:pt x="734" y="1781"/>
                    <a:pt x="733" y="1781"/>
                    <a:pt x="733" y="1781"/>
                  </a:cubicBezTo>
                  <a:cubicBezTo>
                    <a:pt x="732" y="1782"/>
                    <a:pt x="731" y="1783"/>
                    <a:pt x="730" y="1784"/>
                  </a:cubicBezTo>
                  <a:cubicBezTo>
                    <a:pt x="729" y="1785"/>
                    <a:pt x="729" y="1785"/>
                    <a:pt x="728" y="1786"/>
                  </a:cubicBezTo>
                  <a:cubicBezTo>
                    <a:pt x="728" y="1786"/>
                    <a:pt x="728" y="1786"/>
                    <a:pt x="728" y="1786"/>
                  </a:cubicBezTo>
                  <a:cubicBezTo>
                    <a:pt x="719" y="1794"/>
                    <a:pt x="708" y="1799"/>
                    <a:pt x="696" y="1802"/>
                  </a:cubicBezTo>
                  <a:cubicBezTo>
                    <a:pt x="695" y="1803"/>
                    <a:pt x="693" y="1803"/>
                    <a:pt x="692" y="1804"/>
                  </a:cubicBezTo>
                  <a:cubicBezTo>
                    <a:pt x="685" y="1805"/>
                    <a:pt x="678" y="1806"/>
                    <a:pt x="671" y="1806"/>
                  </a:cubicBezTo>
                  <a:cubicBezTo>
                    <a:pt x="665" y="1806"/>
                    <a:pt x="665" y="1806"/>
                    <a:pt x="665" y="1806"/>
                  </a:cubicBezTo>
                  <a:cubicBezTo>
                    <a:pt x="665" y="1806"/>
                    <a:pt x="665" y="1806"/>
                    <a:pt x="665" y="1806"/>
                  </a:cubicBezTo>
                  <a:cubicBezTo>
                    <a:pt x="636" y="1806"/>
                    <a:pt x="607" y="1807"/>
                    <a:pt x="578" y="1807"/>
                  </a:cubicBezTo>
                  <a:cubicBezTo>
                    <a:pt x="575" y="1807"/>
                    <a:pt x="573" y="1806"/>
                    <a:pt x="571" y="1806"/>
                  </a:cubicBezTo>
                  <a:cubicBezTo>
                    <a:pt x="567" y="1806"/>
                    <a:pt x="563" y="1805"/>
                    <a:pt x="560" y="1804"/>
                  </a:cubicBezTo>
                  <a:cubicBezTo>
                    <a:pt x="555" y="1802"/>
                    <a:pt x="551" y="1800"/>
                    <a:pt x="549" y="1797"/>
                  </a:cubicBezTo>
                  <a:cubicBezTo>
                    <a:pt x="546" y="1794"/>
                    <a:pt x="545" y="1790"/>
                    <a:pt x="545" y="1786"/>
                  </a:cubicBezTo>
                  <a:cubicBezTo>
                    <a:pt x="545" y="1783"/>
                    <a:pt x="546" y="1780"/>
                    <a:pt x="548" y="1777"/>
                  </a:cubicBezTo>
                  <a:cubicBezTo>
                    <a:pt x="548" y="1776"/>
                    <a:pt x="549" y="1776"/>
                    <a:pt x="549" y="1776"/>
                  </a:cubicBezTo>
                  <a:cubicBezTo>
                    <a:pt x="549" y="1775"/>
                    <a:pt x="549" y="1774"/>
                    <a:pt x="550" y="1774"/>
                  </a:cubicBezTo>
                  <a:cubicBezTo>
                    <a:pt x="551" y="1772"/>
                    <a:pt x="551" y="1772"/>
                    <a:pt x="551" y="1772"/>
                  </a:cubicBezTo>
                  <a:cubicBezTo>
                    <a:pt x="551" y="1772"/>
                    <a:pt x="551" y="1772"/>
                    <a:pt x="551" y="1772"/>
                  </a:cubicBezTo>
                  <a:cubicBezTo>
                    <a:pt x="558" y="1761"/>
                    <a:pt x="566" y="1750"/>
                    <a:pt x="574" y="1739"/>
                  </a:cubicBezTo>
                  <a:cubicBezTo>
                    <a:pt x="579" y="1730"/>
                    <a:pt x="585" y="1720"/>
                    <a:pt x="592" y="1713"/>
                  </a:cubicBezTo>
                  <a:cubicBezTo>
                    <a:pt x="593" y="1712"/>
                    <a:pt x="593" y="1711"/>
                    <a:pt x="594" y="1710"/>
                  </a:cubicBezTo>
                  <a:cubicBezTo>
                    <a:pt x="594" y="1710"/>
                    <a:pt x="595" y="1710"/>
                    <a:pt x="595" y="1710"/>
                  </a:cubicBezTo>
                  <a:cubicBezTo>
                    <a:pt x="596" y="1708"/>
                    <a:pt x="598" y="1707"/>
                    <a:pt x="600" y="1705"/>
                  </a:cubicBezTo>
                  <a:cubicBezTo>
                    <a:pt x="600" y="1705"/>
                    <a:pt x="600" y="1705"/>
                    <a:pt x="600" y="1705"/>
                  </a:cubicBezTo>
                  <a:cubicBezTo>
                    <a:pt x="600" y="1705"/>
                    <a:pt x="600" y="1705"/>
                    <a:pt x="600" y="1705"/>
                  </a:cubicBezTo>
                  <a:cubicBezTo>
                    <a:pt x="610" y="1697"/>
                    <a:pt x="622" y="1692"/>
                    <a:pt x="635" y="1690"/>
                  </a:cubicBezTo>
                  <a:cubicBezTo>
                    <a:pt x="635" y="1690"/>
                    <a:pt x="635" y="1690"/>
                    <a:pt x="635" y="1690"/>
                  </a:cubicBezTo>
                  <a:cubicBezTo>
                    <a:pt x="636" y="1690"/>
                    <a:pt x="636" y="1690"/>
                    <a:pt x="636" y="1690"/>
                  </a:cubicBezTo>
                  <a:cubicBezTo>
                    <a:pt x="638" y="1689"/>
                    <a:pt x="640" y="1689"/>
                    <a:pt x="643" y="1688"/>
                  </a:cubicBezTo>
                  <a:cubicBezTo>
                    <a:pt x="644" y="1688"/>
                    <a:pt x="646" y="1688"/>
                    <a:pt x="647" y="1688"/>
                  </a:cubicBezTo>
                  <a:cubicBezTo>
                    <a:pt x="649" y="1688"/>
                    <a:pt x="650" y="1688"/>
                    <a:pt x="652" y="1688"/>
                  </a:cubicBezTo>
                  <a:cubicBezTo>
                    <a:pt x="653" y="1687"/>
                    <a:pt x="654" y="1687"/>
                    <a:pt x="655" y="1687"/>
                  </a:cubicBezTo>
                  <a:cubicBezTo>
                    <a:pt x="656" y="1687"/>
                    <a:pt x="656" y="1687"/>
                    <a:pt x="656" y="1687"/>
                  </a:cubicBezTo>
                  <a:cubicBezTo>
                    <a:pt x="656" y="1687"/>
                    <a:pt x="656" y="1687"/>
                    <a:pt x="656" y="1687"/>
                  </a:cubicBezTo>
                  <a:cubicBezTo>
                    <a:pt x="683" y="1687"/>
                    <a:pt x="709" y="1687"/>
                    <a:pt x="736" y="1687"/>
                  </a:cubicBezTo>
                  <a:cubicBezTo>
                    <a:pt x="736" y="1687"/>
                    <a:pt x="736" y="1687"/>
                    <a:pt x="736" y="1687"/>
                  </a:cubicBezTo>
                  <a:cubicBezTo>
                    <a:pt x="740" y="1687"/>
                    <a:pt x="740" y="1687"/>
                    <a:pt x="740" y="1687"/>
                  </a:cubicBezTo>
                  <a:cubicBezTo>
                    <a:pt x="747" y="1687"/>
                    <a:pt x="753" y="1688"/>
                    <a:pt x="757" y="1689"/>
                  </a:cubicBezTo>
                  <a:cubicBezTo>
                    <a:pt x="759" y="1690"/>
                    <a:pt x="760" y="1690"/>
                    <a:pt x="761" y="1691"/>
                  </a:cubicBezTo>
                  <a:cubicBezTo>
                    <a:pt x="761" y="1691"/>
                    <a:pt x="762" y="1691"/>
                    <a:pt x="763" y="1691"/>
                  </a:cubicBezTo>
                  <a:cubicBezTo>
                    <a:pt x="763" y="1692"/>
                    <a:pt x="763" y="1692"/>
                    <a:pt x="764" y="1692"/>
                  </a:cubicBezTo>
                  <a:cubicBezTo>
                    <a:pt x="771" y="1695"/>
                    <a:pt x="775" y="1701"/>
                    <a:pt x="773" y="1710"/>
                  </a:cubicBezTo>
                  <a:close/>
                  <a:moveTo>
                    <a:pt x="828" y="1613"/>
                  </a:moveTo>
                  <a:cubicBezTo>
                    <a:pt x="827" y="1614"/>
                    <a:pt x="827" y="1614"/>
                    <a:pt x="827" y="1614"/>
                  </a:cubicBezTo>
                  <a:cubicBezTo>
                    <a:pt x="827" y="1614"/>
                    <a:pt x="827" y="1614"/>
                    <a:pt x="827" y="1614"/>
                  </a:cubicBezTo>
                  <a:cubicBezTo>
                    <a:pt x="826" y="1616"/>
                    <a:pt x="825" y="1617"/>
                    <a:pt x="824" y="1619"/>
                  </a:cubicBezTo>
                  <a:cubicBezTo>
                    <a:pt x="824" y="1619"/>
                    <a:pt x="824" y="1619"/>
                    <a:pt x="823" y="1619"/>
                  </a:cubicBezTo>
                  <a:cubicBezTo>
                    <a:pt x="817" y="1627"/>
                    <a:pt x="807" y="1632"/>
                    <a:pt x="797" y="1635"/>
                  </a:cubicBezTo>
                  <a:cubicBezTo>
                    <a:pt x="797" y="1635"/>
                    <a:pt x="797" y="1635"/>
                    <a:pt x="797" y="1635"/>
                  </a:cubicBezTo>
                  <a:cubicBezTo>
                    <a:pt x="795" y="1636"/>
                    <a:pt x="794" y="1636"/>
                    <a:pt x="792" y="1636"/>
                  </a:cubicBezTo>
                  <a:cubicBezTo>
                    <a:pt x="791" y="1637"/>
                    <a:pt x="790" y="1637"/>
                    <a:pt x="789" y="1637"/>
                  </a:cubicBezTo>
                  <a:cubicBezTo>
                    <a:pt x="788" y="1637"/>
                    <a:pt x="788" y="1638"/>
                    <a:pt x="787" y="1638"/>
                  </a:cubicBezTo>
                  <a:cubicBezTo>
                    <a:pt x="781" y="1639"/>
                    <a:pt x="774" y="1640"/>
                    <a:pt x="768" y="1640"/>
                  </a:cubicBezTo>
                  <a:cubicBezTo>
                    <a:pt x="767" y="1640"/>
                    <a:pt x="767" y="1640"/>
                    <a:pt x="767" y="1640"/>
                  </a:cubicBezTo>
                  <a:cubicBezTo>
                    <a:pt x="756" y="1641"/>
                    <a:pt x="745" y="1640"/>
                    <a:pt x="735" y="1640"/>
                  </a:cubicBezTo>
                  <a:cubicBezTo>
                    <a:pt x="718" y="1640"/>
                    <a:pt x="702" y="1640"/>
                    <a:pt x="685" y="1640"/>
                  </a:cubicBezTo>
                  <a:cubicBezTo>
                    <a:pt x="683" y="1640"/>
                    <a:pt x="680" y="1640"/>
                    <a:pt x="677" y="1640"/>
                  </a:cubicBezTo>
                  <a:cubicBezTo>
                    <a:pt x="677" y="1640"/>
                    <a:pt x="677" y="1640"/>
                    <a:pt x="676" y="1640"/>
                  </a:cubicBezTo>
                  <a:cubicBezTo>
                    <a:pt x="674" y="1639"/>
                    <a:pt x="672" y="1639"/>
                    <a:pt x="669" y="1638"/>
                  </a:cubicBezTo>
                  <a:cubicBezTo>
                    <a:pt x="669" y="1638"/>
                    <a:pt x="669" y="1638"/>
                    <a:pt x="669" y="1638"/>
                  </a:cubicBezTo>
                  <a:cubicBezTo>
                    <a:pt x="669" y="1638"/>
                    <a:pt x="669" y="1638"/>
                    <a:pt x="669" y="1638"/>
                  </a:cubicBezTo>
                  <a:cubicBezTo>
                    <a:pt x="662" y="1636"/>
                    <a:pt x="655" y="1632"/>
                    <a:pt x="655" y="1624"/>
                  </a:cubicBezTo>
                  <a:cubicBezTo>
                    <a:pt x="655" y="1623"/>
                    <a:pt x="655" y="1621"/>
                    <a:pt x="656" y="1620"/>
                  </a:cubicBezTo>
                  <a:cubicBezTo>
                    <a:pt x="656" y="1619"/>
                    <a:pt x="656" y="1619"/>
                    <a:pt x="656" y="1618"/>
                  </a:cubicBezTo>
                  <a:cubicBezTo>
                    <a:pt x="657" y="1617"/>
                    <a:pt x="657" y="1616"/>
                    <a:pt x="658" y="1614"/>
                  </a:cubicBezTo>
                  <a:cubicBezTo>
                    <a:pt x="658" y="1614"/>
                    <a:pt x="658" y="1614"/>
                    <a:pt x="658" y="1614"/>
                  </a:cubicBezTo>
                  <a:cubicBezTo>
                    <a:pt x="659" y="1613"/>
                    <a:pt x="659" y="1613"/>
                    <a:pt x="659" y="1613"/>
                  </a:cubicBezTo>
                  <a:cubicBezTo>
                    <a:pt x="660" y="1612"/>
                    <a:pt x="661" y="1610"/>
                    <a:pt x="662" y="1609"/>
                  </a:cubicBezTo>
                  <a:cubicBezTo>
                    <a:pt x="670" y="1597"/>
                    <a:pt x="678" y="1585"/>
                    <a:pt x="686" y="1572"/>
                  </a:cubicBezTo>
                  <a:cubicBezTo>
                    <a:pt x="687" y="1572"/>
                    <a:pt x="687" y="1572"/>
                    <a:pt x="687" y="1572"/>
                  </a:cubicBezTo>
                  <a:cubicBezTo>
                    <a:pt x="689" y="1568"/>
                    <a:pt x="689" y="1568"/>
                    <a:pt x="689" y="1568"/>
                  </a:cubicBezTo>
                  <a:cubicBezTo>
                    <a:pt x="692" y="1565"/>
                    <a:pt x="695" y="1562"/>
                    <a:pt x="699" y="1559"/>
                  </a:cubicBezTo>
                  <a:cubicBezTo>
                    <a:pt x="702" y="1557"/>
                    <a:pt x="705" y="1555"/>
                    <a:pt x="708" y="1554"/>
                  </a:cubicBezTo>
                  <a:cubicBezTo>
                    <a:pt x="709" y="1553"/>
                    <a:pt x="710" y="1553"/>
                    <a:pt x="711" y="1552"/>
                  </a:cubicBezTo>
                  <a:cubicBezTo>
                    <a:pt x="712" y="1552"/>
                    <a:pt x="712" y="1552"/>
                    <a:pt x="713" y="1551"/>
                  </a:cubicBezTo>
                  <a:cubicBezTo>
                    <a:pt x="713" y="1551"/>
                    <a:pt x="714" y="1551"/>
                    <a:pt x="714" y="1551"/>
                  </a:cubicBezTo>
                  <a:cubicBezTo>
                    <a:pt x="715" y="1551"/>
                    <a:pt x="715" y="1551"/>
                    <a:pt x="716" y="1550"/>
                  </a:cubicBezTo>
                  <a:cubicBezTo>
                    <a:pt x="720" y="1549"/>
                    <a:pt x="725" y="1547"/>
                    <a:pt x="730" y="1546"/>
                  </a:cubicBezTo>
                  <a:cubicBezTo>
                    <a:pt x="735" y="1545"/>
                    <a:pt x="741" y="1544"/>
                    <a:pt x="747" y="1544"/>
                  </a:cubicBezTo>
                  <a:cubicBezTo>
                    <a:pt x="763" y="1544"/>
                    <a:pt x="763" y="1544"/>
                    <a:pt x="763" y="1544"/>
                  </a:cubicBezTo>
                  <a:cubicBezTo>
                    <a:pt x="767" y="1544"/>
                    <a:pt x="770" y="1544"/>
                    <a:pt x="774" y="1544"/>
                  </a:cubicBezTo>
                  <a:cubicBezTo>
                    <a:pt x="789" y="1544"/>
                    <a:pt x="803" y="1544"/>
                    <a:pt x="818" y="1544"/>
                  </a:cubicBezTo>
                  <a:cubicBezTo>
                    <a:pt x="818" y="1544"/>
                    <a:pt x="818" y="1544"/>
                    <a:pt x="818" y="1544"/>
                  </a:cubicBezTo>
                  <a:cubicBezTo>
                    <a:pt x="824" y="1544"/>
                    <a:pt x="824" y="1544"/>
                    <a:pt x="824" y="1544"/>
                  </a:cubicBezTo>
                  <a:cubicBezTo>
                    <a:pt x="830" y="1544"/>
                    <a:pt x="835" y="1545"/>
                    <a:pt x="839" y="1546"/>
                  </a:cubicBezTo>
                  <a:cubicBezTo>
                    <a:pt x="843" y="1547"/>
                    <a:pt x="845" y="1548"/>
                    <a:pt x="847" y="1549"/>
                  </a:cubicBezTo>
                  <a:cubicBezTo>
                    <a:pt x="854" y="1553"/>
                    <a:pt x="858" y="1559"/>
                    <a:pt x="853" y="1568"/>
                  </a:cubicBezTo>
                  <a:cubicBezTo>
                    <a:pt x="848" y="1579"/>
                    <a:pt x="841" y="1590"/>
                    <a:pt x="835" y="1600"/>
                  </a:cubicBezTo>
                  <a:cubicBezTo>
                    <a:pt x="828" y="1613"/>
                    <a:pt x="828" y="1613"/>
                    <a:pt x="828" y="1613"/>
                  </a:cubicBezTo>
                  <a:cubicBezTo>
                    <a:pt x="828" y="1613"/>
                    <a:pt x="828" y="1613"/>
                    <a:pt x="828" y="1613"/>
                  </a:cubicBezTo>
                  <a:close/>
                  <a:moveTo>
                    <a:pt x="1592" y="1771"/>
                  </a:moveTo>
                  <a:cubicBezTo>
                    <a:pt x="1592" y="1773"/>
                    <a:pt x="1592" y="1775"/>
                    <a:pt x="1591" y="1777"/>
                  </a:cubicBezTo>
                  <a:cubicBezTo>
                    <a:pt x="1591" y="1778"/>
                    <a:pt x="1591" y="1778"/>
                    <a:pt x="1591" y="1778"/>
                  </a:cubicBezTo>
                  <a:cubicBezTo>
                    <a:pt x="1590" y="1780"/>
                    <a:pt x="1590" y="1782"/>
                    <a:pt x="1589" y="1783"/>
                  </a:cubicBezTo>
                  <a:cubicBezTo>
                    <a:pt x="1589" y="1783"/>
                    <a:pt x="1589" y="1783"/>
                    <a:pt x="1589" y="1784"/>
                  </a:cubicBezTo>
                  <a:cubicBezTo>
                    <a:pt x="1588" y="1784"/>
                    <a:pt x="1588" y="1784"/>
                    <a:pt x="1588" y="1784"/>
                  </a:cubicBezTo>
                  <a:cubicBezTo>
                    <a:pt x="1587" y="1786"/>
                    <a:pt x="1586" y="1788"/>
                    <a:pt x="1584" y="1789"/>
                  </a:cubicBezTo>
                  <a:cubicBezTo>
                    <a:pt x="1584" y="1789"/>
                    <a:pt x="1584" y="1789"/>
                    <a:pt x="1584" y="1789"/>
                  </a:cubicBezTo>
                  <a:cubicBezTo>
                    <a:pt x="1582" y="1791"/>
                    <a:pt x="1581" y="1792"/>
                    <a:pt x="1579" y="1794"/>
                  </a:cubicBezTo>
                  <a:cubicBezTo>
                    <a:pt x="1578" y="1794"/>
                    <a:pt x="1578" y="1794"/>
                    <a:pt x="1578" y="1794"/>
                  </a:cubicBezTo>
                  <a:cubicBezTo>
                    <a:pt x="1578" y="1794"/>
                    <a:pt x="1577" y="1795"/>
                    <a:pt x="1577" y="1795"/>
                  </a:cubicBezTo>
                  <a:cubicBezTo>
                    <a:pt x="1575" y="1796"/>
                    <a:pt x="1573" y="1797"/>
                    <a:pt x="1571" y="1798"/>
                  </a:cubicBezTo>
                  <a:cubicBezTo>
                    <a:pt x="1571" y="1798"/>
                    <a:pt x="1571" y="1798"/>
                    <a:pt x="1570" y="1798"/>
                  </a:cubicBezTo>
                  <a:cubicBezTo>
                    <a:pt x="1569" y="1799"/>
                    <a:pt x="1567" y="1800"/>
                    <a:pt x="1566" y="1800"/>
                  </a:cubicBezTo>
                  <a:cubicBezTo>
                    <a:pt x="1565" y="1800"/>
                    <a:pt x="1564" y="1801"/>
                    <a:pt x="1563" y="1801"/>
                  </a:cubicBezTo>
                  <a:cubicBezTo>
                    <a:pt x="1563" y="1801"/>
                    <a:pt x="1563" y="1801"/>
                    <a:pt x="1562" y="1801"/>
                  </a:cubicBezTo>
                  <a:cubicBezTo>
                    <a:pt x="1562" y="1801"/>
                    <a:pt x="1561" y="1801"/>
                    <a:pt x="1561" y="1802"/>
                  </a:cubicBezTo>
                  <a:cubicBezTo>
                    <a:pt x="1559" y="1802"/>
                    <a:pt x="1557" y="1802"/>
                    <a:pt x="1555" y="1803"/>
                  </a:cubicBezTo>
                  <a:cubicBezTo>
                    <a:pt x="1553" y="1803"/>
                    <a:pt x="1551" y="1803"/>
                    <a:pt x="1550" y="1803"/>
                  </a:cubicBezTo>
                  <a:cubicBezTo>
                    <a:pt x="1548" y="1804"/>
                    <a:pt x="1546" y="1804"/>
                    <a:pt x="1544" y="1804"/>
                  </a:cubicBezTo>
                  <a:cubicBezTo>
                    <a:pt x="1544" y="1804"/>
                    <a:pt x="1543" y="1804"/>
                    <a:pt x="1542" y="1804"/>
                  </a:cubicBezTo>
                  <a:cubicBezTo>
                    <a:pt x="1540" y="1804"/>
                    <a:pt x="1540" y="1804"/>
                    <a:pt x="1540" y="1804"/>
                  </a:cubicBezTo>
                  <a:cubicBezTo>
                    <a:pt x="1540" y="1804"/>
                    <a:pt x="1540" y="1804"/>
                    <a:pt x="1540" y="1804"/>
                  </a:cubicBezTo>
                  <a:cubicBezTo>
                    <a:pt x="1530" y="1804"/>
                    <a:pt x="1519" y="1804"/>
                    <a:pt x="1509" y="1804"/>
                  </a:cubicBezTo>
                  <a:cubicBezTo>
                    <a:pt x="1461" y="1804"/>
                    <a:pt x="908" y="1806"/>
                    <a:pt x="869" y="1806"/>
                  </a:cubicBezTo>
                  <a:cubicBezTo>
                    <a:pt x="866" y="1806"/>
                    <a:pt x="863" y="1806"/>
                    <a:pt x="861" y="1805"/>
                  </a:cubicBezTo>
                  <a:cubicBezTo>
                    <a:pt x="857" y="1805"/>
                    <a:pt x="853" y="1804"/>
                    <a:pt x="850" y="1803"/>
                  </a:cubicBezTo>
                  <a:cubicBezTo>
                    <a:pt x="845" y="1802"/>
                    <a:pt x="841" y="1799"/>
                    <a:pt x="838" y="1796"/>
                  </a:cubicBezTo>
                  <a:cubicBezTo>
                    <a:pt x="835" y="1793"/>
                    <a:pt x="833" y="1790"/>
                    <a:pt x="832" y="1786"/>
                  </a:cubicBezTo>
                  <a:cubicBezTo>
                    <a:pt x="832" y="1782"/>
                    <a:pt x="832" y="1778"/>
                    <a:pt x="834" y="1773"/>
                  </a:cubicBezTo>
                  <a:cubicBezTo>
                    <a:pt x="836" y="1771"/>
                    <a:pt x="836" y="1771"/>
                    <a:pt x="836" y="1771"/>
                  </a:cubicBezTo>
                  <a:cubicBezTo>
                    <a:pt x="836" y="1771"/>
                    <a:pt x="836" y="1771"/>
                    <a:pt x="836" y="1771"/>
                  </a:cubicBezTo>
                  <a:cubicBezTo>
                    <a:pt x="842" y="1758"/>
                    <a:pt x="848" y="1745"/>
                    <a:pt x="854" y="1732"/>
                  </a:cubicBezTo>
                  <a:cubicBezTo>
                    <a:pt x="856" y="1730"/>
                    <a:pt x="857" y="1728"/>
                    <a:pt x="858" y="1726"/>
                  </a:cubicBezTo>
                  <a:cubicBezTo>
                    <a:pt x="862" y="1716"/>
                    <a:pt x="862" y="1716"/>
                    <a:pt x="862" y="1716"/>
                  </a:cubicBezTo>
                  <a:cubicBezTo>
                    <a:pt x="864" y="1712"/>
                    <a:pt x="868" y="1708"/>
                    <a:pt x="872" y="1704"/>
                  </a:cubicBezTo>
                  <a:cubicBezTo>
                    <a:pt x="873" y="1704"/>
                    <a:pt x="874" y="1703"/>
                    <a:pt x="875" y="1702"/>
                  </a:cubicBezTo>
                  <a:cubicBezTo>
                    <a:pt x="875" y="1702"/>
                    <a:pt x="876" y="1701"/>
                    <a:pt x="877" y="1701"/>
                  </a:cubicBezTo>
                  <a:cubicBezTo>
                    <a:pt x="878" y="1700"/>
                    <a:pt x="878" y="1700"/>
                    <a:pt x="879" y="1699"/>
                  </a:cubicBezTo>
                  <a:cubicBezTo>
                    <a:pt x="880" y="1699"/>
                    <a:pt x="880" y="1699"/>
                    <a:pt x="880" y="1699"/>
                  </a:cubicBezTo>
                  <a:cubicBezTo>
                    <a:pt x="881" y="1698"/>
                    <a:pt x="881" y="1698"/>
                    <a:pt x="882" y="1698"/>
                  </a:cubicBezTo>
                  <a:cubicBezTo>
                    <a:pt x="883" y="1697"/>
                    <a:pt x="885" y="1696"/>
                    <a:pt x="886" y="1695"/>
                  </a:cubicBezTo>
                  <a:cubicBezTo>
                    <a:pt x="887" y="1695"/>
                    <a:pt x="888" y="1695"/>
                    <a:pt x="889" y="1694"/>
                  </a:cubicBezTo>
                  <a:cubicBezTo>
                    <a:pt x="890" y="1694"/>
                    <a:pt x="891" y="1693"/>
                    <a:pt x="893" y="1693"/>
                  </a:cubicBezTo>
                  <a:cubicBezTo>
                    <a:pt x="895" y="1692"/>
                    <a:pt x="897" y="1691"/>
                    <a:pt x="899" y="1690"/>
                  </a:cubicBezTo>
                  <a:cubicBezTo>
                    <a:pt x="900" y="1690"/>
                    <a:pt x="901" y="1690"/>
                    <a:pt x="903" y="1689"/>
                  </a:cubicBezTo>
                  <a:cubicBezTo>
                    <a:pt x="903" y="1689"/>
                    <a:pt x="904" y="1689"/>
                    <a:pt x="904" y="1689"/>
                  </a:cubicBezTo>
                  <a:cubicBezTo>
                    <a:pt x="910" y="1687"/>
                    <a:pt x="917" y="1687"/>
                    <a:pt x="923" y="1687"/>
                  </a:cubicBezTo>
                  <a:cubicBezTo>
                    <a:pt x="923" y="1687"/>
                    <a:pt x="1503" y="1685"/>
                    <a:pt x="1525" y="1685"/>
                  </a:cubicBezTo>
                  <a:cubicBezTo>
                    <a:pt x="1531" y="1685"/>
                    <a:pt x="1538" y="1685"/>
                    <a:pt x="1545" y="1685"/>
                  </a:cubicBezTo>
                  <a:cubicBezTo>
                    <a:pt x="1548" y="1685"/>
                    <a:pt x="1551" y="1685"/>
                    <a:pt x="1554" y="1686"/>
                  </a:cubicBezTo>
                  <a:cubicBezTo>
                    <a:pt x="1554" y="1686"/>
                    <a:pt x="1555" y="1686"/>
                    <a:pt x="1555" y="1686"/>
                  </a:cubicBezTo>
                  <a:cubicBezTo>
                    <a:pt x="1557" y="1686"/>
                    <a:pt x="1560" y="1686"/>
                    <a:pt x="1562" y="1687"/>
                  </a:cubicBezTo>
                  <a:cubicBezTo>
                    <a:pt x="1562" y="1687"/>
                    <a:pt x="1563" y="1687"/>
                    <a:pt x="1563" y="1687"/>
                  </a:cubicBezTo>
                  <a:cubicBezTo>
                    <a:pt x="1563" y="1687"/>
                    <a:pt x="1563" y="1687"/>
                    <a:pt x="1563" y="1687"/>
                  </a:cubicBezTo>
                  <a:cubicBezTo>
                    <a:pt x="1566" y="1688"/>
                    <a:pt x="1568" y="1689"/>
                    <a:pt x="1570" y="1690"/>
                  </a:cubicBezTo>
                  <a:cubicBezTo>
                    <a:pt x="1570" y="1690"/>
                    <a:pt x="1571" y="1690"/>
                    <a:pt x="1571" y="1690"/>
                  </a:cubicBezTo>
                  <a:cubicBezTo>
                    <a:pt x="1573" y="1691"/>
                    <a:pt x="1575" y="1692"/>
                    <a:pt x="1577" y="1693"/>
                  </a:cubicBezTo>
                  <a:cubicBezTo>
                    <a:pt x="1577" y="1693"/>
                    <a:pt x="1577" y="1693"/>
                    <a:pt x="1578" y="1693"/>
                  </a:cubicBezTo>
                  <a:cubicBezTo>
                    <a:pt x="1578" y="1694"/>
                    <a:pt x="1578" y="1694"/>
                    <a:pt x="1578" y="1694"/>
                  </a:cubicBezTo>
                  <a:cubicBezTo>
                    <a:pt x="1580" y="1695"/>
                    <a:pt x="1581" y="1696"/>
                    <a:pt x="1582" y="1697"/>
                  </a:cubicBezTo>
                  <a:cubicBezTo>
                    <a:pt x="1584" y="1698"/>
                    <a:pt x="1586" y="1700"/>
                    <a:pt x="1588" y="1703"/>
                  </a:cubicBezTo>
                  <a:cubicBezTo>
                    <a:pt x="1590" y="1706"/>
                    <a:pt x="1592" y="1710"/>
                    <a:pt x="1592" y="1714"/>
                  </a:cubicBezTo>
                  <a:cubicBezTo>
                    <a:pt x="1592" y="1717"/>
                    <a:pt x="1592" y="1717"/>
                    <a:pt x="1592" y="1717"/>
                  </a:cubicBezTo>
                  <a:cubicBezTo>
                    <a:pt x="1592" y="1717"/>
                    <a:pt x="1592" y="1717"/>
                    <a:pt x="1592" y="1717"/>
                  </a:cubicBezTo>
                  <a:cubicBezTo>
                    <a:pt x="1592" y="1731"/>
                    <a:pt x="1592" y="1746"/>
                    <a:pt x="1592" y="1760"/>
                  </a:cubicBezTo>
                  <a:cubicBezTo>
                    <a:pt x="1592" y="1764"/>
                    <a:pt x="1593" y="1767"/>
                    <a:pt x="1592" y="1771"/>
                  </a:cubicBezTo>
                  <a:close/>
                  <a:moveTo>
                    <a:pt x="1671" y="1490"/>
                  </a:moveTo>
                  <a:cubicBezTo>
                    <a:pt x="1671" y="1490"/>
                    <a:pt x="1670" y="1489"/>
                    <a:pt x="1670" y="1489"/>
                  </a:cubicBezTo>
                  <a:cubicBezTo>
                    <a:pt x="1670" y="1489"/>
                    <a:pt x="1669" y="1489"/>
                    <a:pt x="1669" y="1488"/>
                  </a:cubicBezTo>
                  <a:cubicBezTo>
                    <a:pt x="1667" y="1486"/>
                    <a:pt x="1666" y="1483"/>
                    <a:pt x="1665" y="1480"/>
                  </a:cubicBezTo>
                  <a:cubicBezTo>
                    <a:pt x="1665" y="1477"/>
                    <a:pt x="1665" y="1477"/>
                    <a:pt x="1665" y="1477"/>
                  </a:cubicBezTo>
                  <a:cubicBezTo>
                    <a:pt x="1665" y="1475"/>
                    <a:pt x="1665" y="1473"/>
                    <a:pt x="1665" y="1471"/>
                  </a:cubicBezTo>
                  <a:cubicBezTo>
                    <a:pt x="1665" y="1471"/>
                    <a:pt x="1665" y="1471"/>
                    <a:pt x="1665" y="1471"/>
                  </a:cubicBezTo>
                  <a:cubicBezTo>
                    <a:pt x="1664" y="1463"/>
                    <a:pt x="1662" y="1454"/>
                    <a:pt x="1663" y="1445"/>
                  </a:cubicBezTo>
                  <a:cubicBezTo>
                    <a:pt x="1663" y="1443"/>
                    <a:pt x="1663" y="1443"/>
                    <a:pt x="1663" y="1443"/>
                  </a:cubicBezTo>
                  <a:cubicBezTo>
                    <a:pt x="1662" y="1440"/>
                    <a:pt x="1663" y="1437"/>
                    <a:pt x="1665" y="1435"/>
                  </a:cubicBezTo>
                  <a:cubicBezTo>
                    <a:pt x="1667" y="1433"/>
                    <a:pt x="1669" y="1431"/>
                    <a:pt x="1673" y="1429"/>
                  </a:cubicBezTo>
                  <a:cubicBezTo>
                    <a:pt x="1676" y="1427"/>
                    <a:pt x="1680" y="1426"/>
                    <a:pt x="1684" y="1425"/>
                  </a:cubicBezTo>
                  <a:cubicBezTo>
                    <a:pt x="1684" y="1425"/>
                    <a:pt x="1684" y="1425"/>
                    <a:pt x="1684" y="1425"/>
                  </a:cubicBezTo>
                  <a:cubicBezTo>
                    <a:pt x="1685" y="1425"/>
                    <a:pt x="1685" y="1425"/>
                    <a:pt x="1685" y="1425"/>
                  </a:cubicBezTo>
                  <a:cubicBezTo>
                    <a:pt x="1687" y="1424"/>
                    <a:pt x="1689" y="1424"/>
                    <a:pt x="1690" y="1424"/>
                  </a:cubicBezTo>
                  <a:cubicBezTo>
                    <a:pt x="1691" y="1424"/>
                    <a:pt x="1692" y="1424"/>
                    <a:pt x="1693" y="1424"/>
                  </a:cubicBezTo>
                  <a:cubicBezTo>
                    <a:pt x="1700" y="1423"/>
                    <a:pt x="1708" y="1423"/>
                    <a:pt x="1716" y="1423"/>
                  </a:cubicBezTo>
                  <a:cubicBezTo>
                    <a:pt x="1769" y="1423"/>
                    <a:pt x="1769" y="1423"/>
                    <a:pt x="1769" y="1423"/>
                  </a:cubicBezTo>
                  <a:cubicBezTo>
                    <a:pt x="1772" y="1423"/>
                    <a:pt x="1775" y="1423"/>
                    <a:pt x="1778" y="1424"/>
                  </a:cubicBezTo>
                  <a:cubicBezTo>
                    <a:pt x="1792" y="1425"/>
                    <a:pt x="1808" y="1429"/>
                    <a:pt x="1810" y="1442"/>
                  </a:cubicBezTo>
                  <a:cubicBezTo>
                    <a:pt x="1814" y="1454"/>
                    <a:pt x="1815" y="1466"/>
                    <a:pt x="1817" y="1478"/>
                  </a:cubicBezTo>
                  <a:cubicBezTo>
                    <a:pt x="1818" y="1480"/>
                    <a:pt x="1818" y="1480"/>
                    <a:pt x="1818" y="1480"/>
                  </a:cubicBezTo>
                  <a:cubicBezTo>
                    <a:pt x="1818" y="1482"/>
                    <a:pt x="1818" y="1485"/>
                    <a:pt x="1817" y="1487"/>
                  </a:cubicBezTo>
                  <a:cubicBezTo>
                    <a:pt x="1817" y="1487"/>
                    <a:pt x="1817" y="1488"/>
                    <a:pt x="1816" y="1488"/>
                  </a:cubicBezTo>
                  <a:cubicBezTo>
                    <a:pt x="1816" y="1488"/>
                    <a:pt x="1816" y="1488"/>
                    <a:pt x="1816" y="1488"/>
                  </a:cubicBezTo>
                  <a:cubicBezTo>
                    <a:pt x="1816" y="1488"/>
                    <a:pt x="1816" y="1488"/>
                    <a:pt x="1816" y="1488"/>
                  </a:cubicBezTo>
                  <a:cubicBezTo>
                    <a:pt x="1813" y="1494"/>
                    <a:pt x="1807" y="1497"/>
                    <a:pt x="1799" y="1499"/>
                  </a:cubicBezTo>
                  <a:cubicBezTo>
                    <a:pt x="1798" y="1499"/>
                    <a:pt x="1798" y="1499"/>
                    <a:pt x="1797" y="1499"/>
                  </a:cubicBezTo>
                  <a:cubicBezTo>
                    <a:pt x="1796" y="1500"/>
                    <a:pt x="1796" y="1500"/>
                    <a:pt x="1795" y="1500"/>
                  </a:cubicBezTo>
                  <a:cubicBezTo>
                    <a:pt x="1794" y="1500"/>
                    <a:pt x="1794" y="1500"/>
                    <a:pt x="1793" y="1500"/>
                  </a:cubicBezTo>
                  <a:cubicBezTo>
                    <a:pt x="1792" y="1500"/>
                    <a:pt x="1790" y="1501"/>
                    <a:pt x="1789" y="1501"/>
                  </a:cubicBezTo>
                  <a:cubicBezTo>
                    <a:pt x="1771" y="1503"/>
                    <a:pt x="1750" y="1501"/>
                    <a:pt x="1741" y="1501"/>
                  </a:cubicBezTo>
                  <a:cubicBezTo>
                    <a:pt x="1707" y="1501"/>
                    <a:pt x="1707" y="1501"/>
                    <a:pt x="1707" y="1501"/>
                  </a:cubicBezTo>
                  <a:cubicBezTo>
                    <a:pt x="1704" y="1501"/>
                    <a:pt x="1702" y="1501"/>
                    <a:pt x="1699" y="1501"/>
                  </a:cubicBezTo>
                  <a:cubicBezTo>
                    <a:pt x="1697" y="1501"/>
                    <a:pt x="1695" y="1500"/>
                    <a:pt x="1693" y="1500"/>
                  </a:cubicBezTo>
                  <a:cubicBezTo>
                    <a:pt x="1693" y="1500"/>
                    <a:pt x="1692" y="1500"/>
                    <a:pt x="1692" y="1500"/>
                  </a:cubicBezTo>
                  <a:cubicBezTo>
                    <a:pt x="1691" y="1500"/>
                    <a:pt x="1691" y="1500"/>
                    <a:pt x="1691" y="1500"/>
                  </a:cubicBezTo>
                  <a:cubicBezTo>
                    <a:pt x="1689" y="1499"/>
                    <a:pt x="1687" y="1499"/>
                    <a:pt x="1685" y="1498"/>
                  </a:cubicBezTo>
                  <a:cubicBezTo>
                    <a:pt x="1684" y="1498"/>
                    <a:pt x="1684" y="1497"/>
                    <a:pt x="1683" y="1497"/>
                  </a:cubicBezTo>
                  <a:cubicBezTo>
                    <a:pt x="1681" y="1496"/>
                    <a:pt x="1680" y="1496"/>
                    <a:pt x="1678" y="1495"/>
                  </a:cubicBezTo>
                  <a:cubicBezTo>
                    <a:pt x="1676" y="1494"/>
                    <a:pt x="1674" y="1492"/>
                    <a:pt x="1672" y="1491"/>
                  </a:cubicBezTo>
                  <a:cubicBezTo>
                    <a:pt x="1672" y="1491"/>
                    <a:pt x="1671" y="1490"/>
                    <a:pt x="1671" y="1490"/>
                  </a:cubicBezTo>
                  <a:close/>
                  <a:moveTo>
                    <a:pt x="1680" y="1622"/>
                  </a:moveTo>
                  <a:cubicBezTo>
                    <a:pt x="1677" y="1618"/>
                    <a:pt x="1676" y="1615"/>
                    <a:pt x="1675" y="1612"/>
                  </a:cubicBezTo>
                  <a:cubicBezTo>
                    <a:pt x="1675" y="1607"/>
                    <a:pt x="1675" y="1607"/>
                    <a:pt x="1675" y="1607"/>
                  </a:cubicBezTo>
                  <a:cubicBezTo>
                    <a:pt x="1675" y="1607"/>
                    <a:pt x="1675" y="1607"/>
                    <a:pt x="1675" y="1607"/>
                  </a:cubicBezTo>
                  <a:cubicBezTo>
                    <a:pt x="1674" y="1593"/>
                    <a:pt x="1673" y="1580"/>
                    <a:pt x="1672" y="1567"/>
                  </a:cubicBezTo>
                  <a:cubicBezTo>
                    <a:pt x="1672" y="1567"/>
                    <a:pt x="1672" y="1567"/>
                    <a:pt x="1672" y="1567"/>
                  </a:cubicBezTo>
                  <a:cubicBezTo>
                    <a:pt x="1672" y="1566"/>
                    <a:pt x="1672" y="1566"/>
                    <a:pt x="1672" y="1566"/>
                  </a:cubicBezTo>
                  <a:cubicBezTo>
                    <a:pt x="1672" y="1565"/>
                    <a:pt x="1672" y="1564"/>
                    <a:pt x="1672" y="1563"/>
                  </a:cubicBezTo>
                  <a:cubicBezTo>
                    <a:pt x="1675" y="1535"/>
                    <a:pt x="1735" y="1542"/>
                    <a:pt x="1754" y="1542"/>
                  </a:cubicBezTo>
                  <a:cubicBezTo>
                    <a:pt x="1776" y="1542"/>
                    <a:pt x="1819" y="1537"/>
                    <a:pt x="1832" y="1559"/>
                  </a:cubicBezTo>
                  <a:cubicBezTo>
                    <a:pt x="1833" y="1561"/>
                    <a:pt x="1835" y="1563"/>
                    <a:pt x="1835" y="1565"/>
                  </a:cubicBezTo>
                  <a:cubicBezTo>
                    <a:pt x="1836" y="1568"/>
                    <a:pt x="1836" y="1568"/>
                    <a:pt x="1836" y="1568"/>
                  </a:cubicBezTo>
                  <a:cubicBezTo>
                    <a:pt x="1836" y="1568"/>
                    <a:pt x="1836" y="1568"/>
                    <a:pt x="1836" y="1568"/>
                  </a:cubicBezTo>
                  <a:cubicBezTo>
                    <a:pt x="1837" y="1575"/>
                    <a:pt x="1838" y="1581"/>
                    <a:pt x="1840" y="1588"/>
                  </a:cubicBezTo>
                  <a:cubicBezTo>
                    <a:pt x="1844" y="1611"/>
                    <a:pt x="1844" y="1611"/>
                    <a:pt x="1844" y="1611"/>
                  </a:cubicBezTo>
                  <a:cubicBezTo>
                    <a:pt x="1845" y="1615"/>
                    <a:pt x="1844" y="1618"/>
                    <a:pt x="1843" y="1621"/>
                  </a:cubicBezTo>
                  <a:cubicBezTo>
                    <a:pt x="1842" y="1623"/>
                    <a:pt x="1840" y="1625"/>
                    <a:pt x="1838" y="1627"/>
                  </a:cubicBezTo>
                  <a:cubicBezTo>
                    <a:pt x="1838" y="1627"/>
                    <a:pt x="1837" y="1628"/>
                    <a:pt x="1836" y="1629"/>
                  </a:cubicBezTo>
                  <a:cubicBezTo>
                    <a:pt x="1836" y="1629"/>
                    <a:pt x="1835" y="1629"/>
                    <a:pt x="1835" y="1630"/>
                  </a:cubicBezTo>
                  <a:cubicBezTo>
                    <a:pt x="1835" y="1630"/>
                    <a:pt x="1834" y="1630"/>
                    <a:pt x="1834" y="1630"/>
                  </a:cubicBezTo>
                  <a:cubicBezTo>
                    <a:pt x="1833" y="1631"/>
                    <a:pt x="1832" y="1631"/>
                    <a:pt x="1830" y="1632"/>
                  </a:cubicBezTo>
                  <a:cubicBezTo>
                    <a:pt x="1829" y="1633"/>
                    <a:pt x="1828" y="1633"/>
                    <a:pt x="1827" y="1634"/>
                  </a:cubicBezTo>
                  <a:cubicBezTo>
                    <a:pt x="1826" y="1634"/>
                    <a:pt x="1825" y="1634"/>
                    <a:pt x="1825" y="1634"/>
                  </a:cubicBezTo>
                  <a:cubicBezTo>
                    <a:pt x="1824" y="1635"/>
                    <a:pt x="1823" y="1635"/>
                    <a:pt x="1822" y="1635"/>
                  </a:cubicBezTo>
                  <a:cubicBezTo>
                    <a:pt x="1821" y="1635"/>
                    <a:pt x="1820" y="1636"/>
                    <a:pt x="1819" y="1636"/>
                  </a:cubicBezTo>
                  <a:cubicBezTo>
                    <a:pt x="1818" y="1636"/>
                    <a:pt x="1818" y="1636"/>
                    <a:pt x="1818" y="1636"/>
                  </a:cubicBezTo>
                  <a:cubicBezTo>
                    <a:pt x="1816" y="1636"/>
                    <a:pt x="1814" y="1637"/>
                    <a:pt x="1812" y="1637"/>
                  </a:cubicBezTo>
                  <a:cubicBezTo>
                    <a:pt x="1809" y="1637"/>
                    <a:pt x="1807" y="1637"/>
                    <a:pt x="1805" y="1637"/>
                  </a:cubicBezTo>
                  <a:cubicBezTo>
                    <a:pt x="1805" y="1637"/>
                    <a:pt x="1805" y="1637"/>
                    <a:pt x="1805" y="1637"/>
                  </a:cubicBezTo>
                  <a:cubicBezTo>
                    <a:pt x="1804" y="1637"/>
                    <a:pt x="1804" y="1637"/>
                    <a:pt x="1804" y="1637"/>
                  </a:cubicBezTo>
                  <a:cubicBezTo>
                    <a:pt x="1804" y="1637"/>
                    <a:pt x="1804" y="1637"/>
                    <a:pt x="1804" y="1637"/>
                  </a:cubicBezTo>
                  <a:cubicBezTo>
                    <a:pt x="1777" y="1637"/>
                    <a:pt x="1750" y="1637"/>
                    <a:pt x="1722" y="1638"/>
                  </a:cubicBezTo>
                  <a:cubicBezTo>
                    <a:pt x="1719" y="1638"/>
                    <a:pt x="1716" y="1637"/>
                    <a:pt x="1714" y="1637"/>
                  </a:cubicBezTo>
                  <a:cubicBezTo>
                    <a:pt x="1713" y="1637"/>
                    <a:pt x="1712" y="1637"/>
                    <a:pt x="1712" y="1637"/>
                  </a:cubicBezTo>
                  <a:cubicBezTo>
                    <a:pt x="1709" y="1636"/>
                    <a:pt x="1707" y="1636"/>
                    <a:pt x="1705" y="1636"/>
                  </a:cubicBezTo>
                  <a:cubicBezTo>
                    <a:pt x="1705" y="1636"/>
                    <a:pt x="1705" y="1636"/>
                    <a:pt x="1705" y="1636"/>
                  </a:cubicBezTo>
                  <a:cubicBezTo>
                    <a:pt x="1704" y="1635"/>
                    <a:pt x="1704" y="1635"/>
                    <a:pt x="1704" y="1635"/>
                  </a:cubicBezTo>
                  <a:cubicBezTo>
                    <a:pt x="1701" y="1635"/>
                    <a:pt x="1699" y="1634"/>
                    <a:pt x="1697" y="1633"/>
                  </a:cubicBezTo>
                  <a:cubicBezTo>
                    <a:pt x="1696" y="1633"/>
                    <a:pt x="1695" y="1632"/>
                    <a:pt x="1695" y="1632"/>
                  </a:cubicBezTo>
                  <a:cubicBezTo>
                    <a:pt x="1693" y="1632"/>
                    <a:pt x="1692" y="1631"/>
                    <a:pt x="1691" y="1630"/>
                  </a:cubicBezTo>
                  <a:cubicBezTo>
                    <a:pt x="1691" y="1630"/>
                    <a:pt x="1690" y="1630"/>
                    <a:pt x="1690" y="1630"/>
                  </a:cubicBezTo>
                  <a:cubicBezTo>
                    <a:pt x="1686" y="1628"/>
                    <a:pt x="1682" y="1625"/>
                    <a:pt x="1680" y="1622"/>
                  </a:cubicBezTo>
                  <a:close/>
                  <a:moveTo>
                    <a:pt x="1875" y="1783"/>
                  </a:moveTo>
                  <a:cubicBezTo>
                    <a:pt x="1873" y="1787"/>
                    <a:pt x="1870" y="1790"/>
                    <a:pt x="1866" y="1793"/>
                  </a:cubicBezTo>
                  <a:cubicBezTo>
                    <a:pt x="1862" y="1796"/>
                    <a:pt x="1858" y="1799"/>
                    <a:pt x="1852" y="1800"/>
                  </a:cubicBezTo>
                  <a:cubicBezTo>
                    <a:pt x="1846" y="1802"/>
                    <a:pt x="1840" y="1803"/>
                    <a:pt x="1833" y="1803"/>
                  </a:cubicBezTo>
                  <a:cubicBezTo>
                    <a:pt x="1815" y="1803"/>
                    <a:pt x="1815" y="1803"/>
                    <a:pt x="1815" y="1803"/>
                  </a:cubicBezTo>
                  <a:cubicBezTo>
                    <a:pt x="1814" y="1803"/>
                    <a:pt x="1814" y="1803"/>
                    <a:pt x="1814" y="1803"/>
                  </a:cubicBezTo>
                  <a:cubicBezTo>
                    <a:pt x="1789" y="1803"/>
                    <a:pt x="1765" y="1803"/>
                    <a:pt x="1740" y="1803"/>
                  </a:cubicBezTo>
                  <a:cubicBezTo>
                    <a:pt x="1737" y="1803"/>
                    <a:pt x="1734" y="1803"/>
                    <a:pt x="1731" y="1803"/>
                  </a:cubicBezTo>
                  <a:cubicBezTo>
                    <a:pt x="1730" y="1803"/>
                    <a:pt x="1730" y="1803"/>
                    <a:pt x="1729" y="1803"/>
                  </a:cubicBezTo>
                  <a:cubicBezTo>
                    <a:pt x="1726" y="1802"/>
                    <a:pt x="1724" y="1802"/>
                    <a:pt x="1721" y="1801"/>
                  </a:cubicBezTo>
                  <a:cubicBezTo>
                    <a:pt x="1721" y="1801"/>
                    <a:pt x="1721" y="1801"/>
                    <a:pt x="1720" y="1801"/>
                  </a:cubicBezTo>
                  <a:cubicBezTo>
                    <a:pt x="1720" y="1801"/>
                    <a:pt x="1720" y="1801"/>
                    <a:pt x="1720" y="1801"/>
                  </a:cubicBezTo>
                  <a:cubicBezTo>
                    <a:pt x="1709" y="1798"/>
                    <a:pt x="1698" y="1792"/>
                    <a:pt x="1692" y="1783"/>
                  </a:cubicBezTo>
                  <a:cubicBezTo>
                    <a:pt x="1692" y="1783"/>
                    <a:pt x="1692" y="1783"/>
                    <a:pt x="1692" y="1783"/>
                  </a:cubicBezTo>
                  <a:cubicBezTo>
                    <a:pt x="1692" y="1783"/>
                    <a:pt x="1692" y="1783"/>
                    <a:pt x="1692" y="1783"/>
                  </a:cubicBezTo>
                  <a:cubicBezTo>
                    <a:pt x="1691" y="1782"/>
                    <a:pt x="1690" y="1780"/>
                    <a:pt x="1690" y="1778"/>
                  </a:cubicBezTo>
                  <a:cubicBezTo>
                    <a:pt x="1689" y="1777"/>
                    <a:pt x="1689" y="1776"/>
                    <a:pt x="1689" y="1775"/>
                  </a:cubicBezTo>
                  <a:cubicBezTo>
                    <a:pt x="1688" y="1774"/>
                    <a:pt x="1688" y="1773"/>
                    <a:pt x="1688" y="1772"/>
                  </a:cubicBezTo>
                  <a:cubicBezTo>
                    <a:pt x="1688" y="1772"/>
                    <a:pt x="1688" y="1771"/>
                    <a:pt x="1688" y="1771"/>
                  </a:cubicBezTo>
                  <a:cubicBezTo>
                    <a:pt x="1687" y="1769"/>
                    <a:pt x="1687" y="1769"/>
                    <a:pt x="1687" y="1769"/>
                  </a:cubicBezTo>
                  <a:cubicBezTo>
                    <a:pt x="1687" y="1769"/>
                    <a:pt x="1687" y="1769"/>
                    <a:pt x="1687" y="1769"/>
                  </a:cubicBezTo>
                  <a:cubicBezTo>
                    <a:pt x="1686" y="1756"/>
                    <a:pt x="1685" y="1742"/>
                    <a:pt x="1684" y="1728"/>
                  </a:cubicBezTo>
                  <a:cubicBezTo>
                    <a:pt x="1684" y="1725"/>
                    <a:pt x="1684" y="1723"/>
                    <a:pt x="1684" y="1721"/>
                  </a:cubicBezTo>
                  <a:cubicBezTo>
                    <a:pt x="1683" y="1714"/>
                    <a:pt x="1683" y="1714"/>
                    <a:pt x="1683" y="1714"/>
                  </a:cubicBezTo>
                  <a:cubicBezTo>
                    <a:pt x="1683" y="1713"/>
                    <a:pt x="1683" y="1713"/>
                    <a:pt x="1683" y="1713"/>
                  </a:cubicBezTo>
                  <a:cubicBezTo>
                    <a:pt x="1683" y="1711"/>
                    <a:pt x="1683" y="1710"/>
                    <a:pt x="1684" y="1709"/>
                  </a:cubicBezTo>
                  <a:cubicBezTo>
                    <a:pt x="1684" y="1708"/>
                    <a:pt x="1684" y="1707"/>
                    <a:pt x="1684" y="1707"/>
                  </a:cubicBezTo>
                  <a:cubicBezTo>
                    <a:pt x="1685" y="1706"/>
                    <a:pt x="1685" y="1705"/>
                    <a:pt x="1685" y="1704"/>
                  </a:cubicBezTo>
                  <a:cubicBezTo>
                    <a:pt x="1686" y="1703"/>
                    <a:pt x="1686" y="1703"/>
                    <a:pt x="1686" y="1702"/>
                  </a:cubicBezTo>
                  <a:cubicBezTo>
                    <a:pt x="1686" y="1702"/>
                    <a:pt x="1686" y="1702"/>
                    <a:pt x="1686" y="1702"/>
                  </a:cubicBezTo>
                  <a:cubicBezTo>
                    <a:pt x="1687" y="1700"/>
                    <a:pt x="1688" y="1699"/>
                    <a:pt x="1689" y="1698"/>
                  </a:cubicBezTo>
                  <a:cubicBezTo>
                    <a:pt x="1690" y="1697"/>
                    <a:pt x="1691" y="1697"/>
                    <a:pt x="1691" y="1696"/>
                  </a:cubicBezTo>
                  <a:cubicBezTo>
                    <a:pt x="1692" y="1695"/>
                    <a:pt x="1693" y="1695"/>
                    <a:pt x="1694" y="1694"/>
                  </a:cubicBezTo>
                  <a:cubicBezTo>
                    <a:pt x="1695" y="1694"/>
                    <a:pt x="1695" y="1693"/>
                    <a:pt x="1695" y="1693"/>
                  </a:cubicBezTo>
                  <a:cubicBezTo>
                    <a:pt x="1695" y="1693"/>
                    <a:pt x="1696" y="1693"/>
                    <a:pt x="1696" y="1693"/>
                  </a:cubicBezTo>
                  <a:cubicBezTo>
                    <a:pt x="1698" y="1692"/>
                    <a:pt x="1699" y="1691"/>
                    <a:pt x="1701" y="1690"/>
                  </a:cubicBezTo>
                  <a:cubicBezTo>
                    <a:pt x="1702" y="1690"/>
                    <a:pt x="1702" y="1689"/>
                    <a:pt x="1702" y="1689"/>
                  </a:cubicBezTo>
                  <a:cubicBezTo>
                    <a:pt x="1703" y="1689"/>
                    <a:pt x="1703" y="1689"/>
                    <a:pt x="1703" y="1689"/>
                  </a:cubicBezTo>
                  <a:cubicBezTo>
                    <a:pt x="1704" y="1689"/>
                    <a:pt x="1704" y="1689"/>
                    <a:pt x="1705" y="1688"/>
                  </a:cubicBezTo>
                  <a:cubicBezTo>
                    <a:pt x="1706" y="1688"/>
                    <a:pt x="1708" y="1687"/>
                    <a:pt x="1709" y="1687"/>
                  </a:cubicBezTo>
                  <a:cubicBezTo>
                    <a:pt x="1710" y="1687"/>
                    <a:pt x="1711" y="1686"/>
                    <a:pt x="1712" y="1686"/>
                  </a:cubicBezTo>
                  <a:cubicBezTo>
                    <a:pt x="1713" y="1686"/>
                    <a:pt x="1714" y="1686"/>
                    <a:pt x="1714" y="1686"/>
                  </a:cubicBezTo>
                  <a:cubicBezTo>
                    <a:pt x="1717" y="1685"/>
                    <a:pt x="1720" y="1685"/>
                    <a:pt x="1723" y="1685"/>
                  </a:cubicBezTo>
                  <a:cubicBezTo>
                    <a:pt x="1723" y="1685"/>
                    <a:pt x="1724" y="1685"/>
                    <a:pt x="1724" y="1685"/>
                  </a:cubicBezTo>
                  <a:cubicBezTo>
                    <a:pt x="1725" y="1685"/>
                    <a:pt x="1726" y="1685"/>
                    <a:pt x="1727" y="1685"/>
                  </a:cubicBezTo>
                  <a:cubicBezTo>
                    <a:pt x="1731" y="1685"/>
                    <a:pt x="1731" y="1685"/>
                    <a:pt x="1731" y="1685"/>
                  </a:cubicBezTo>
                  <a:cubicBezTo>
                    <a:pt x="1736" y="1684"/>
                    <a:pt x="1740" y="1684"/>
                    <a:pt x="1744" y="1684"/>
                  </a:cubicBezTo>
                  <a:cubicBezTo>
                    <a:pt x="1748" y="1684"/>
                    <a:pt x="1752" y="1684"/>
                    <a:pt x="1755" y="1684"/>
                  </a:cubicBezTo>
                  <a:cubicBezTo>
                    <a:pt x="1791" y="1684"/>
                    <a:pt x="1791" y="1684"/>
                    <a:pt x="1791" y="1684"/>
                  </a:cubicBezTo>
                  <a:cubicBezTo>
                    <a:pt x="1801" y="1684"/>
                    <a:pt x="1811" y="1684"/>
                    <a:pt x="1820" y="1685"/>
                  </a:cubicBezTo>
                  <a:cubicBezTo>
                    <a:pt x="1822" y="1685"/>
                    <a:pt x="1823" y="1685"/>
                    <a:pt x="1825" y="1685"/>
                  </a:cubicBezTo>
                  <a:cubicBezTo>
                    <a:pt x="1826" y="1686"/>
                    <a:pt x="1827" y="1686"/>
                    <a:pt x="1828" y="1686"/>
                  </a:cubicBezTo>
                  <a:cubicBezTo>
                    <a:pt x="1828" y="1686"/>
                    <a:pt x="1829" y="1686"/>
                    <a:pt x="1830" y="1686"/>
                  </a:cubicBezTo>
                  <a:cubicBezTo>
                    <a:pt x="1830" y="1686"/>
                    <a:pt x="1831" y="1686"/>
                    <a:pt x="1831" y="1687"/>
                  </a:cubicBezTo>
                  <a:cubicBezTo>
                    <a:pt x="1832" y="1687"/>
                    <a:pt x="1832" y="1687"/>
                    <a:pt x="1833" y="1687"/>
                  </a:cubicBezTo>
                  <a:cubicBezTo>
                    <a:pt x="1834" y="1687"/>
                    <a:pt x="1836" y="1688"/>
                    <a:pt x="1838" y="1689"/>
                  </a:cubicBezTo>
                  <a:cubicBezTo>
                    <a:pt x="1839" y="1689"/>
                    <a:pt x="1840" y="1689"/>
                    <a:pt x="1841" y="1690"/>
                  </a:cubicBezTo>
                  <a:cubicBezTo>
                    <a:pt x="1842" y="1690"/>
                    <a:pt x="1842" y="1690"/>
                    <a:pt x="1843" y="1691"/>
                  </a:cubicBezTo>
                  <a:cubicBezTo>
                    <a:pt x="1845" y="1691"/>
                    <a:pt x="1846" y="1692"/>
                    <a:pt x="1847" y="1693"/>
                  </a:cubicBezTo>
                  <a:cubicBezTo>
                    <a:pt x="1852" y="1695"/>
                    <a:pt x="1856" y="1698"/>
                    <a:pt x="1859" y="1702"/>
                  </a:cubicBezTo>
                  <a:cubicBezTo>
                    <a:pt x="1862" y="1705"/>
                    <a:pt x="1864" y="1709"/>
                    <a:pt x="1865" y="1713"/>
                  </a:cubicBezTo>
                  <a:cubicBezTo>
                    <a:pt x="1870" y="1736"/>
                    <a:pt x="1870" y="1736"/>
                    <a:pt x="1870" y="1736"/>
                  </a:cubicBezTo>
                  <a:cubicBezTo>
                    <a:pt x="1871" y="1746"/>
                    <a:pt x="1873" y="1755"/>
                    <a:pt x="1875" y="1764"/>
                  </a:cubicBezTo>
                  <a:cubicBezTo>
                    <a:pt x="1875" y="1764"/>
                    <a:pt x="1875" y="1764"/>
                    <a:pt x="1875" y="1764"/>
                  </a:cubicBezTo>
                  <a:cubicBezTo>
                    <a:pt x="1876" y="1770"/>
                    <a:pt x="1876" y="1770"/>
                    <a:pt x="1876" y="1770"/>
                  </a:cubicBezTo>
                  <a:cubicBezTo>
                    <a:pt x="1877" y="1775"/>
                    <a:pt x="1877" y="1779"/>
                    <a:pt x="1875" y="1783"/>
                  </a:cubicBezTo>
                  <a:close/>
                  <a:moveTo>
                    <a:pt x="2041" y="1494"/>
                  </a:moveTo>
                  <a:cubicBezTo>
                    <a:pt x="2036" y="1492"/>
                    <a:pt x="2032" y="1490"/>
                    <a:pt x="2030" y="1487"/>
                  </a:cubicBezTo>
                  <a:cubicBezTo>
                    <a:pt x="2027" y="1485"/>
                    <a:pt x="2024" y="1482"/>
                    <a:pt x="2023" y="1479"/>
                  </a:cubicBezTo>
                  <a:cubicBezTo>
                    <a:pt x="2021" y="1474"/>
                    <a:pt x="2021" y="1474"/>
                    <a:pt x="2021" y="1474"/>
                  </a:cubicBezTo>
                  <a:cubicBezTo>
                    <a:pt x="2019" y="1467"/>
                    <a:pt x="2016" y="1460"/>
                    <a:pt x="2014" y="1453"/>
                  </a:cubicBezTo>
                  <a:cubicBezTo>
                    <a:pt x="2012" y="1449"/>
                    <a:pt x="2009" y="1444"/>
                    <a:pt x="2009" y="1439"/>
                  </a:cubicBezTo>
                  <a:cubicBezTo>
                    <a:pt x="2009" y="1439"/>
                    <a:pt x="2009" y="1438"/>
                    <a:pt x="2009" y="1437"/>
                  </a:cubicBezTo>
                  <a:cubicBezTo>
                    <a:pt x="2009" y="1437"/>
                    <a:pt x="2009" y="1437"/>
                    <a:pt x="2009" y="1437"/>
                  </a:cubicBezTo>
                  <a:cubicBezTo>
                    <a:pt x="2009" y="1436"/>
                    <a:pt x="2009" y="1436"/>
                    <a:pt x="2009" y="1436"/>
                  </a:cubicBezTo>
                  <a:cubicBezTo>
                    <a:pt x="2010" y="1435"/>
                    <a:pt x="2009" y="1435"/>
                    <a:pt x="2010" y="1434"/>
                  </a:cubicBezTo>
                  <a:cubicBezTo>
                    <a:pt x="2010" y="1434"/>
                    <a:pt x="2010" y="1434"/>
                    <a:pt x="2010" y="1434"/>
                  </a:cubicBezTo>
                  <a:cubicBezTo>
                    <a:pt x="2016" y="1421"/>
                    <a:pt x="2039" y="1423"/>
                    <a:pt x="2051" y="1423"/>
                  </a:cubicBezTo>
                  <a:cubicBezTo>
                    <a:pt x="2110" y="1422"/>
                    <a:pt x="2110" y="1422"/>
                    <a:pt x="2110" y="1422"/>
                  </a:cubicBezTo>
                  <a:cubicBezTo>
                    <a:pt x="2115" y="1422"/>
                    <a:pt x="2120" y="1423"/>
                    <a:pt x="2125" y="1424"/>
                  </a:cubicBezTo>
                  <a:cubicBezTo>
                    <a:pt x="2126" y="1424"/>
                    <a:pt x="2128" y="1424"/>
                    <a:pt x="2129" y="1425"/>
                  </a:cubicBezTo>
                  <a:cubicBezTo>
                    <a:pt x="2129" y="1425"/>
                    <a:pt x="2130" y="1425"/>
                    <a:pt x="2131" y="1425"/>
                  </a:cubicBezTo>
                  <a:cubicBezTo>
                    <a:pt x="2132" y="1425"/>
                    <a:pt x="2133" y="1426"/>
                    <a:pt x="2133" y="1426"/>
                  </a:cubicBezTo>
                  <a:cubicBezTo>
                    <a:pt x="2135" y="1426"/>
                    <a:pt x="2137" y="1427"/>
                    <a:pt x="2138" y="1428"/>
                  </a:cubicBezTo>
                  <a:cubicBezTo>
                    <a:pt x="2139" y="1428"/>
                    <a:pt x="2139" y="1428"/>
                    <a:pt x="2139" y="1428"/>
                  </a:cubicBezTo>
                  <a:cubicBezTo>
                    <a:pt x="2139" y="1428"/>
                    <a:pt x="2139" y="1428"/>
                    <a:pt x="2140" y="1428"/>
                  </a:cubicBezTo>
                  <a:cubicBezTo>
                    <a:pt x="2141" y="1429"/>
                    <a:pt x="2142" y="1429"/>
                    <a:pt x="2144" y="1430"/>
                  </a:cubicBezTo>
                  <a:cubicBezTo>
                    <a:pt x="2145" y="1431"/>
                    <a:pt x="2146" y="1431"/>
                    <a:pt x="2146" y="1431"/>
                  </a:cubicBezTo>
                  <a:cubicBezTo>
                    <a:pt x="2147" y="1432"/>
                    <a:pt x="2147" y="1432"/>
                    <a:pt x="2148" y="1432"/>
                  </a:cubicBezTo>
                  <a:cubicBezTo>
                    <a:pt x="2148" y="1433"/>
                    <a:pt x="2148" y="1433"/>
                    <a:pt x="2149" y="1433"/>
                  </a:cubicBezTo>
                  <a:cubicBezTo>
                    <a:pt x="2149" y="1433"/>
                    <a:pt x="2150" y="1434"/>
                    <a:pt x="2150" y="1434"/>
                  </a:cubicBezTo>
                  <a:cubicBezTo>
                    <a:pt x="2153" y="1436"/>
                    <a:pt x="2156" y="1439"/>
                    <a:pt x="2157" y="1442"/>
                  </a:cubicBezTo>
                  <a:cubicBezTo>
                    <a:pt x="2157" y="1442"/>
                    <a:pt x="2157" y="1442"/>
                    <a:pt x="2157" y="1442"/>
                  </a:cubicBezTo>
                  <a:cubicBezTo>
                    <a:pt x="2163" y="1450"/>
                    <a:pt x="2166" y="1460"/>
                    <a:pt x="2170" y="1468"/>
                  </a:cubicBezTo>
                  <a:cubicBezTo>
                    <a:pt x="2170" y="1468"/>
                    <a:pt x="2170" y="1468"/>
                    <a:pt x="2170" y="1468"/>
                  </a:cubicBezTo>
                  <a:cubicBezTo>
                    <a:pt x="2172" y="1473"/>
                    <a:pt x="2176" y="1477"/>
                    <a:pt x="2177" y="1482"/>
                  </a:cubicBezTo>
                  <a:cubicBezTo>
                    <a:pt x="2177" y="1482"/>
                    <a:pt x="2177" y="1483"/>
                    <a:pt x="2177" y="1483"/>
                  </a:cubicBezTo>
                  <a:cubicBezTo>
                    <a:pt x="2177" y="1483"/>
                    <a:pt x="2177" y="1483"/>
                    <a:pt x="2177" y="1483"/>
                  </a:cubicBezTo>
                  <a:cubicBezTo>
                    <a:pt x="2178" y="1492"/>
                    <a:pt x="2170" y="1496"/>
                    <a:pt x="2162" y="1498"/>
                  </a:cubicBezTo>
                  <a:cubicBezTo>
                    <a:pt x="2161" y="1498"/>
                    <a:pt x="2161" y="1498"/>
                    <a:pt x="2161" y="1499"/>
                  </a:cubicBezTo>
                  <a:cubicBezTo>
                    <a:pt x="2160" y="1499"/>
                    <a:pt x="2160" y="1499"/>
                    <a:pt x="2159" y="1499"/>
                  </a:cubicBezTo>
                  <a:cubicBezTo>
                    <a:pt x="2158" y="1499"/>
                    <a:pt x="2156" y="1499"/>
                    <a:pt x="2155" y="1500"/>
                  </a:cubicBezTo>
                  <a:cubicBezTo>
                    <a:pt x="2154" y="1500"/>
                    <a:pt x="2154" y="1500"/>
                    <a:pt x="2153" y="1500"/>
                  </a:cubicBezTo>
                  <a:cubicBezTo>
                    <a:pt x="2152" y="1500"/>
                    <a:pt x="2150" y="1500"/>
                    <a:pt x="2149" y="1500"/>
                  </a:cubicBezTo>
                  <a:cubicBezTo>
                    <a:pt x="2148" y="1500"/>
                    <a:pt x="2147" y="1500"/>
                    <a:pt x="2146" y="1500"/>
                  </a:cubicBezTo>
                  <a:cubicBezTo>
                    <a:pt x="2146" y="1500"/>
                    <a:pt x="2146" y="1500"/>
                    <a:pt x="2146" y="1500"/>
                  </a:cubicBezTo>
                  <a:cubicBezTo>
                    <a:pt x="2144" y="1500"/>
                    <a:pt x="2144" y="1500"/>
                    <a:pt x="2144" y="1500"/>
                  </a:cubicBezTo>
                  <a:cubicBezTo>
                    <a:pt x="2135" y="1500"/>
                    <a:pt x="2126" y="1500"/>
                    <a:pt x="2117" y="1500"/>
                  </a:cubicBezTo>
                  <a:cubicBezTo>
                    <a:pt x="2102" y="1500"/>
                    <a:pt x="2087" y="1500"/>
                    <a:pt x="2072" y="1500"/>
                  </a:cubicBezTo>
                  <a:cubicBezTo>
                    <a:pt x="2061" y="1500"/>
                    <a:pt x="2050" y="1499"/>
                    <a:pt x="2041" y="1494"/>
                  </a:cubicBezTo>
                  <a:cubicBezTo>
                    <a:pt x="2041" y="1494"/>
                    <a:pt x="2041" y="1494"/>
                    <a:pt x="2041" y="1494"/>
                  </a:cubicBezTo>
                  <a:close/>
                  <a:moveTo>
                    <a:pt x="2079" y="1621"/>
                  </a:moveTo>
                  <a:cubicBezTo>
                    <a:pt x="2076" y="1617"/>
                    <a:pt x="2073" y="1614"/>
                    <a:pt x="2072" y="1611"/>
                  </a:cubicBezTo>
                  <a:cubicBezTo>
                    <a:pt x="2064" y="1588"/>
                    <a:pt x="2064" y="1588"/>
                    <a:pt x="2064" y="1588"/>
                  </a:cubicBezTo>
                  <a:cubicBezTo>
                    <a:pt x="2061" y="1581"/>
                    <a:pt x="2059" y="1575"/>
                    <a:pt x="2056" y="1568"/>
                  </a:cubicBezTo>
                  <a:cubicBezTo>
                    <a:pt x="2056" y="1568"/>
                    <a:pt x="2056" y="1568"/>
                    <a:pt x="2056" y="1568"/>
                  </a:cubicBezTo>
                  <a:cubicBezTo>
                    <a:pt x="2055" y="1565"/>
                    <a:pt x="2055" y="1565"/>
                    <a:pt x="2055" y="1565"/>
                  </a:cubicBezTo>
                  <a:cubicBezTo>
                    <a:pt x="2054" y="1561"/>
                    <a:pt x="2054" y="1558"/>
                    <a:pt x="2055" y="1555"/>
                  </a:cubicBezTo>
                  <a:cubicBezTo>
                    <a:pt x="2056" y="1553"/>
                    <a:pt x="2057" y="1552"/>
                    <a:pt x="2059" y="1550"/>
                  </a:cubicBezTo>
                  <a:cubicBezTo>
                    <a:pt x="2059" y="1550"/>
                    <a:pt x="2059" y="1550"/>
                    <a:pt x="2060" y="1549"/>
                  </a:cubicBezTo>
                  <a:cubicBezTo>
                    <a:pt x="2060" y="1549"/>
                    <a:pt x="2061" y="1548"/>
                    <a:pt x="2061" y="1548"/>
                  </a:cubicBezTo>
                  <a:cubicBezTo>
                    <a:pt x="2064" y="1546"/>
                    <a:pt x="2068" y="1544"/>
                    <a:pt x="2072" y="1543"/>
                  </a:cubicBezTo>
                  <a:cubicBezTo>
                    <a:pt x="2076" y="1542"/>
                    <a:pt x="2080" y="1542"/>
                    <a:pt x="2084" y="1541"/>
                  </a:cubicBezTo>
                  <a:cubicBezTo>
                    <a:pt x="2100" y="1540"/>
                    <a:pt x="2117" y="1541"/>
                    <a:pt x="2125" y="1541"/>
                  </a:cubicBezTo>
                  <a:cubicBezTo>
                    <a:pt x="2153" y="1541"/>
                    <a:pt x="2202" y="1535"/>
                    <a:pt x="2218" y="1564"/>
                  </a:cubicBezTo>
                  <a:cubicBezTo>
                    <a:pt x="2218" y="1564"/>
                    <a:pt x="2218" y="1564"/>
                    <a:pt x="2218" y="1564"/>
                  </a:cubicBezTo>
                  <a:cubicBezTo>
                    <a:pt x="2218" y="1565"/>
                    <a:pt x="2218" y="1565"/>
                    <a:pt x="2218" y="1565"/>
                  </a:cubicBezTo>
                  <a:cubicBezTo>
                    <a:pt x="2218" y="1565"/>
                    <a:pt x="2218" y="1565"/>
                    <a:pt x="2218" y="1565"/>
                  </a:cubicBezTo>
                  <a:cubicBezTo>
                    <a:pt x="2224" y="1577"/>
                    <a:pt x="2230" y="1589"/>
                    <a:pt x="2236" y="1601"/>
                  </a:cubicBezTo>
                  <a:cubicBezTo>
                    <a:pt x="2238" y="1605"/>
                    <a:pt x="2241" y="1609"/>
                    <a:pt x="2242" y="1614"/>
                  </a:cubicBezTo>
                  <a:cubicBezTo>
                    <a:pt x="2242" y="1614"/>
                    <a:pt x="2242" y="1614"/>
                    <a:pt x="2242" y="1614"/>
                  </a:cubicBezTo>
                  <a:cubicBezTo>
                    <a:pt x="2242" y="1615"/>
                    <a:pt x="2242" y="1616"/>
                    <a:pt x="2242" y="1617"/>
                  </a:cubicBezTo>
                  <a:cubicBezTo>
                    <a:pt x="2242" y="1618"/>
                    <a:pt x="2242" y="1619"/>
                    <a:pt x="2242" y="1620"/>
                  </a:cubicBezTo>
                  <a:cubicBezTo>
                    <a:pt x="2242" y="1620"/>
                    <a:pt x="2242" y="1620"/>
                    <a:pt x="2242" y="1620"/>
                  </a:cubicBezTo>
                  <a:cubicBezTo>
                    <a:pt x="2242" y="1620"/>
                    <a:pt x="2242" y="1621"/>
                    <a:pt x="2242" y="1621"/>
                  </a:cubicBezTo>
                  <a:cubicBezTo>
                    <a:pt x="2242" y="1622"/>
                    <a:pt x="2241" y="1623"/>
                    <a:pt x="2240" y="1624"/>
                  </a:cubicBezTo>
                  <a:cubicBezTo>
                    <a:pt x="2240" y="1625"/>
                    <a:pt x="2240" y="1625"/>
                    <a:pt x="2240" y="1625"/>
                  </a:cubicBezTo>
                  <a:cubicBezTo>
                    <a:pt x="2239" y="1626"/>
                    <a:pt x="2238" y="1627"/>
                    <a:pt x="2237" y="1628"/>
                  </a:cubicBezTo>
                  <a:cubicBezTo>
                    <a:pt x="2237" y="1628"/>
                    <a:pt x="2237" y="1628"/>
                    <a:pt x="2237" y="1628"/>
                  </a:cubicBezTo>
                  <a:cubicBezTo>
                    <a:pt x="2236" y="1629"/>
                    <a:pt x="2236" y="1629"/>
                    <a:pt x="2236" y="1629"/>
                  </a:cubicBezTo>
                  <a:cubicBezTo>
                    <a:pt x="2235" y="1630"/>
                    <a:pt x="2234" y="1630"/>
                    <a:pt x="2234" y="1630"/>
                  </a:cubicBezTo>
                  <a:cubicBezTo>
                    <a:pt x="2231" y="1632"/>
                    <a:pt x="2229" y="1633"/>
                    <a:pt x="2225" y="1634"/>
                  </a:cubicBezTo>
                  <a:cubicBezTo>
                    <a:pt x="2225" y="1634"/>
                    <a:pt x="2224" y="1635"/>
                    <a:pt x="2223" y="1635"/>
                  </a:cubicBezTo>
                  <a:cubicBezTo>
                    <a:pt x="2221" y="1635"/>
                    <a:pt x="2220" y="1635"/>
                    <a:pt x="2219" y="1636"/>
                  </a:cubicBezTo>
                  <a:cubicBezTo>
                    <a:pt x="2218" y="1636"/>
                    <a:pt x="2218" y="1636"/>
                    <a:pt x="2217" y="1636"/>
                  </a:cubicBezTo>
                  <a:cubicBezTo>
                    <a:pt x="2217" y="1636"/>
                    <a:pt x="2216" y="1636"/>
                    <a:pt x="2216" y="1636"/>
                  </a:cubicBezTo>
                  <a:cubicBezTo>
                    <a:pt x="2187" y="1639"/>
                    <a:pt x="2156" y="1636"/>
                    <a:pt x="2126" y="1637"/>
                  </a:cubicBezTo>
                  <a:cubicBezTo>
                    <a:pt x="2123" y="1637"/>
                    <a:pt x="2120" y="1636"/>
                    <a:pt x="2117" y="1636"/>
                  </a:cubicBezTo>
                  <a:cubicBezTo>
                    <a:pt x="2117" y="1636"/>
                    <a:pt x="2117" y="1636"/>
                    <a:pt x="2117" y="1636"/>
                  </a:cubicBezTo>
                  <a:cubicBezTo>
                    <a:pt x="2106" y="1635"/>
                    <a:pt x="2095" y="1631"/>
                    <a:pt x="2086" y="1625"/>
                  </a:cubicBezTo>
                  <a:cubicBezTo>
                    <a:pt x="2083" y="1624"/>
                    <a:pt x="2081" y="1622"/>
                    <a:pt x="2079" y="1621"/>
                  </a:cubicBezTo>
                  <a:close/>
                  <a:moveTo>
                    <a:pt x="2322" y="1782"/>
                  </a:moveTo>
                  <a:cubicBezTo>
                    <a:pt x="2322" y="1783"/>
                    <a:pt x="2321" y="1783"/>
                    <a:pt x="2321" y="1784"/>
                  </a:cubicBezTo>
                  <a:cubicBezTo>
                    <a:pt x="2321" y="1785"/>
                    <a:pt x="2321" y="1785"/>
                    <a:pt x="2321" y="1786"/>
                  </a:cubicBezTo>
                  <a:cubicBezTo>
                    <a:pt x="2320" y="1787"/>
                    <a:pt x="2320" y="1788"/>
                    <a:pt x="2319" y="1789"/>
                  </a:cubicBezTo>
                  <a:cubicBezTo>
                    <a:pt x="2319" y="1789"/>
                    <a:pt x="2319" y="1789"/>
                    <a:pt x="2319" y="1790"/>
                  </a:cubicBezTo>
                  <a:cubicBezTo>
                    <a:pt x="2318" y="1790"/>
                    <a:pt x="2318" y="1791"/>
                    <a:pt x="2317" y="1791"/>
                  </a:cubicBezTo>
                  <a:cubicBezTo>
                    <a:pt x="2317" y="1791"/>
                    <a:pt x="2317" y="1792"/>
                    <a:pt x="2316" y="1792"/>
                  </a:cubicBezTo>
                  <a:cubicBezTo>
                    <a:pt x="2316" y="1792"/>
                    <a:pt x="2316" y="1792"/>
                    <a:pt x="2316" y="1793"/>
                  </a:cubicBezTo>
                  <a:cubicBezTo>
                    <a:pt x="2310" y="1798"/>
                    <a:pt x="2303" y="1800"/>
                    <a:pt x="2296" y="1801"/>
                  </a:cubicBezTo>
                  <a:cubicBezTo>
                    <a:pt x="2296" y="1801"/>
                    <a:pt x="2295" y="1801"/>
                    <a:pt x="2295" y="1801"/>
                  </a:cubicBezTo>
                  <a:cubicBezTo>
                    <a:pt x="2292" y="1802"/>
                    <a:pt x="2289" y="1802"/>
                    <a:pt x="2286" y="1802"/>
                  </a:cubicBezTo>
                  <a:cubicBezTo>
                    <a:pt x="2286" y="1802"/>
                    <a:pt x="2286" y="1802"/>
                    <a:pt x="2286" y="1802"/>
                  </a:cubicBezTo>
                  <a:cubicBezTo>
                    <a:pt x="2283" y="1802"/>
                    <a:pt x="2283" y="1802"/>
                    <a:pt x="2283" y="1802"/>
                  </a:cubicBezTo>
                  <a:cubicBezTo>
                    <a:pt x="2280" y="1802"/>
                    <a:pt x="2277" y="1802"/>
                    <a:pt x="2275" y="1802"/>
                  </a:cubicBezTo>
                  <a:cubicBezTo>
                    <a:pt x="2193" y="1802"/>
                    <a:pt x="2193" y="1802"/>
                    <a:pt x="2193" y="1802"/>
                  </a:cubicBezTo>
                  <a:cubicBezTo>
                    <a:pt x="2190" y="1802"/>
                    <a:pt x="2187" y="1802"/>
                    <a:pt x="2184" y="1802"/>
                  </a:cubicBezTo>
                  <a:cubicBezTo>
                    <a:pt x="2183" y="1801"/>
                    <a:pt x="2182" y="1801"/>
                    <a:pt x="2181" y="1801"/>
                  </a:cubicBezTo>
                  <a:cubicBezTo>
                    <a:pt x="2164" y="1799"/>
                    <a:pt x="2144" y="1791"/>
                    <a:pt x="2135" y="1776"/>
                  </a:cubicBezTo>
                  <a:cubicBezTo>
                    <a:pt x="2133" y="1774"/>
                    <a:pt x="2132" y="1772"/>
                    <a:pt x="2131" y="1770"/>
                  </a:cubicBezTo>
                  <a:cubicBezTo>
                    <a:pt x="2131" y="1769"/>
                    <a:pt x="2131" y="1769"/>
                    <a:pt x="2131" y="1769"/>
                  </a:cubicBezTo>
                  <a:cubicBezTo>
                    <a:pt x="2131" y="1769"/>
                    <a:pt x="2131" y="1769"/>
                    <a:pt x="2131" y="1769"/>
                  </a:cubicBezTo>
                  <a:cubicBezTo>
                    <a:pt x="2127" y="1757"/>
                    <a:pt x="2122" y="1746"/>
                    <a:pt x="2118" y="1734"/>
                  </a:cubicBezTo>
                  <a:cubicBezTo>
                    <a:pt x="2116" y="1728"/>
                    <a:pt x="2112" y="1720"/>
                    <a:pt x="2110" y="1713"/>
                  </a:cubicBezTo>
                  <a:cubicBezTo>
                    <a:pt x="2110" y="1713"/>
                    <a:pt x="2110" y="1713"/>
                    <a:pt x="2110" y="1713"/>
                  </a:cubicBezTo>
                  <a:cubicBezTo>
                    <a:pt x="2110" y="1713"/>
                    <a:pt x="2110" y="1712"/>
                    <a:pt x="2110" y="1712"/>
                  </a:cubicBezTo>
                  <a:cubicBezTo>
                    <a:pt x="2110" y="1712"/>
                    <a:pt x="2109" y="1711"/>
                    <a:pt x="2109" y="1710"/>
                  </a:cubicBezTo>
                  <a:cubicBezTo>
                    <a:pt x="2109" y="1707"/>
                    <a:pt x="2109" y="1704"/>
                    <a:pt x="2109" y="1701"/>
                  </a:cubicBezTo>
                  <a:cubicBezTo>
                    <a:pt x="2110" y="1699"/>
                    <a:pt x="2111" y="1698"/>
                    <a:pt x="2112" y="1696"/>
                  </a:cubicBezTo>
                  <a:cubicBezTo>
                    <a:pt x="2112" y="1696"/>
                    <a:pt x="2112" y="1696"/>
                    <a:pt x="2112" y="1696"/>
                  </a:cubicBezTo>
                  <a:cubicBezTo>
                    <a:pt x="2117" y="1688"/>
                    <a:pt x="2126" y="1685"/>
                    <a:pt x="2136" y="1684"/>
                  </a:cubicBezTo>
                  <a:cubicBezTo>
                    <a:pt x="2136" y="1684"/>
                    <a:pt x="2136" y="1684"/>
                    <a:pt x="2137" y="1684"/>
                  </a:cubicBezTo>
                  <a:cubicBezTo>
                    <a:pt x="2139" y="1684"/>
                    <a:pt x="2141" y="1684"/>
                    <a:pt x="2144" y="1684"/>
                  </a:cubicBezTo>
                  <a:cubicBezTo>
                    <a:pt x="2144" y="1684"/>
                    <a:pt x="2145" y="1683"/>
                    <a:pt x="2145" y="1683"/>
                  </a:cubicBezTo>
                  <a:cubicBezTo>
                    <a:pt x="2151" y="1683"/>
                    <a:pt x="2151" y="1683"/>
                    <a:pt x="2151" y="1683"/>
                  </a:cubicBezTo>
                  <a:cubicBezTo>
                    <a:pt x="2152" y="1683"/>
                    <a:pt x="2153" y="1683"/>
                    <a:pt x="2155" y="1683"/>
                  </a:cubicBezTo>
                  <a:cubicBezTo>
                    <a:pt x="2180" y="1683"/>
                    <a:pt x="2205" y="1683"/>
                    <a:pt x="2231" y="1683"/>
                  </a:cubicBezTo>
                  <a:cubicBezTo>
                    <a:pt x="2231" y="1683"/>
                    <a:pt x="2231" y="1683"/>
                    <a:pt x="2231" y="1683"/>
                  </a:cubicBezTo>
                  <a:cubicBezTo>
                    <a:pt x="2231" y="1683"/>
                    <a:pt x="2231" y="1683"/>
                    <a:pt x="2231" y="1683"/>
                  </a:cubicBezTo>
                  <a:cubicBezTo>
                    <a:pt x="2234" y="1683"/>
                    <a:pt x="2237" y="1683"/>
                    <a:pt x="2240" y="1684"/>
                  </a:cubicBezTo>
                  <a:cubicBezTo>
                    <a:pt x="2240" y="1684"/>
                    <a:pt x="2241" y="1684"/>
                    <a:pt x="2241" y="1684"/>
                  </a:cubicBezTo>
                  <a:cubicBezTo>
                    <a:pt x="2258" y="1686"/>
                    <a:pt x="2277" y="1693"/>
                    <a:pt x="2287" y="1706"/>
                  </a:cubicBezTo>
                  <a:cubicBezTo>
                    <a:pt x="2289" y="1708"/>
                    <a:pt x="2290" y="1710"/>
                    <a:pt x="2291" y="1712"/>
                  </a:cubicBezTo>
                  <a:cubicBezTo>
                    <a:pt x="2294" y="1717"/>
                    <a:pt x="2294" y="1717"/>
                    <a:pt x="2294" y="1717"/>
                  </a:cubicBezTo>
                  <a:cubicBezTo>
                    <a:pt x="2299" y="1727"/>
                    <a:pt x="2304" y="1737"/>
                    <a:pt x="2309" y="1748"/>
                  </a:cubicBezTo>
                  <a:cubicBezTo>
                    <a:pt x="2312" y="1754"/>
                    <a:pt x="2318" y="1762"/>
                    <a:pt x="2320" y="1771"/>
                  </a:cubicBezTo>
                  <a:cubicBezTo>
                    <a:pt x="2322" y="1775"/>
                    <a:pt x="2323" y="1778"/>
                    <a:pt x="2322" y="1782"/>
                  </a:cubicBezTo>
                  <a:close/>
                  <a:moveTo>
                    <a:pt x="2340" y="1624"/>
                  </a:moveTo>
                  <a:cubicBezTo>
                    <a:pt x="2338" y="1622"/>
                    <a:pt x="2337" y="1621"/>
                    <a:pt x="2335" y="1620"/>
                  </a:cubicBezTo>
                  <a:cubicBezTo>
                    <a:pt x="2331" y="1617"/>
                    <a:pt x="2328" y="1613"/>
                    <a:pt x="2326" y="1610"/>
                  </a:cubicBezTo>
                  <a:cubicBezTo>
                    <a:pt x="2324" y="1607"/>
                    <a:pt x="2324" y="1607"/>
                    <a:pt x="2324" y="1607"/>
                  </a:cubicBezTo>
                  <a:cubicBezTo>
                    <a:pt x="2324" y="1607"/>
                    <a:pt x="2324" y="1607"/>
                    <a:pt x="2324" y="1607"/>
                  </a:cubicBezTo>
                  <a:cubicBezTo>
                    <a:pt x="2317" y="1594"/>
                    <a:pt x="2310" y="1582"/>
                    <a:pt x="2303" y="1569"/>
                  </a:cubicBezTo>
                  <a:cubicBezTo>
                    <a:pt x="2303" y="1569"/>
                    <a:pt x="2303" y="1569"/>
                    <a:pt x="2303" y="1569"/>
                  </a:cubicBezTo>
                  <a:cubicBezTo>
                    <a:pt x="2300" y="1564"/>
                    <a:pt x="2300" y="1564"/>
                    <a:pt x="2300" y="1564"/>
                  </a:cubicBezTo>
                  <a:cubicBezTo>
                    <a:pt x="2298" y="1561"/>
                    <a:pt x="2298" y="1558"/>
                    <a:pt x="2298" y="1555"/>
                  </a:cubicBezTo>
                  <a:cubicBezTo>
                    <a:pt x="2299" y="1552"/>
                    <a:pt x="2300" y="1550"/>
                    <a:pt x="2303" y="1547"/>
                  </a:cubicBezTo>
                  <a:cubicBezTo>
                    <a:pt x="2306" y="1545"/>
                    <a:pt x="2309" y="1544"/>
                    <a:pt x="2313" y="1542"/>
                  </a:cubicBezTo>
                  <a:cubicBezTo>
                    <a:pt x="2318" y="1541"/>
                    <a:pt x="2323" y="1541"/>
                    <a:pt x="2329" y="1541"/>
                  </a:cubicBezTo>
                  <a:cubicBezTo>
                    <a:pt x="2330" y="1541"/>
                    <a:pt x="2330" y="1541"/>
                    <a:pt x="2330" y="1541"/>
                  </a:cubicBezTo>
                  <a:cubicBezTo>
                    <a:pt x="2342" y="1540"/>
                    <a:pt x="2356" y="1540"/>
                    <a:pt x="2363" y="1540"/>
                  </a:cubicBezTo>
                  <a:cubicBezTo>
                    <a:pt x="2394" y="1540"/>
                    <a:pt x="2443" y="1534"/>
                    <a:pt x="2463" y="1564"/>
                  </a:cubicBezTo>
                  <a:cubicBezTo>
                    <a:pt x="2470" y="1573"/>
                    <a:pt x="2476" y="1583"/>
                    <a:pt x="2483" y="1593"/>
                  </a:cubicBezTo>
                  <a:cubicBezTo>
                    <a:pt x="2486" y="1598"/>
                    <a:pt x="2492" y="1605"/>
                    <a:pt x="2495" y="1611"/>
                  </a:cubicBezTo>
                  <a:cubicBezTo>
                    <a:pt x="2497" y="1614"/>
                    <a:pt x="2498" y="1617"/>
                    <a:pt x="2498" y="1620"/>
                  </a:cubicBezTo>
                  <a:cubicBezTo>
                    <a:pt x="2498" y="1621"/>
                    <a:pt x="2497" y="1623"/>
                    <a:pt x="2496" y="1625"/>
                  </a:cubicBezTo>
                  <a:cubicBezTo>
                    <a:pt x="2496" y="1626"/>
                    <a:pt x="2495" y="1627"/>
                    <a:pt x="2494" y="1628"/>
                  </a:cubicBezTo>
                  <a:cubicBezTo>
                    <a:pt x="2494" y="1628"/>
                    <a:pt x="2494" y="1628"/>
                    <a:pt x="2494" y="1628"/>
                  </a:cubicBezTo>
                  <a:cubicBezTo>
                    <a:pt x="2494" y="1628"/>
                    <a:pt x="2494" y="1628"/>
                    <a:pt x="2494" y="1628"/>
                  </a:cubicBezTo>
                  <a:cubicBezTo>
                    <a:pt x="2493" y="1629"/>
                    <a:pt x="2493" y="1629"/>
                    <a:pt x="2492" y="1630"/>
                  </a:cubicBezTo>
                  <a:cubicBezTo>
                    <a:pt x="2492" y="1630"/>
                    <a:pt x="2491" y="1630"/>
                    <a:pt x="2491" y="1630"/>
                  </a:cubicBezTo>
                  <a:cubicBezTo>
                    <a:pt x="2490" y="1631"/>
                    <a:pt x="2489" y="1631"/>
                    <a:pt x="2488" y="1632"/>
                  </a:cubicBezTo>
                  <a:cubicBezTo>
                    <a:pt x="2487" y="1632"/>
                    <a:pt x="2485" y="1633"/>
                    <a:pt x="2484" y="1633"/>
                  </a:cubicBezTo>
                  <a:cubicBezTo>
                    <a:pt x="2484" y="1633"/>
                    <a:pt x="2484" y="1634"/>
                    <a:pt x="2484" y="1634"/>
                  </a:cubicBezTo>
                  <a:cubicBezTo>
                    <a:pt x="2484" y="1634"/>
                    <a:pt x="2483" y="1634"/>
                    <a:pt x="2483" y="1634"/>
                  </a:cubicBezTo>
                  <a:cubicBezTo>
                    <a:pt x="2469" y="1638"/>
                    <a:pt x="2448" y="1636"/>
                    <a:pt x="2434" y="1636"/>
                  </a:cubicBezTo>
                  <a:cubicBezTo>
                    <a:pt x="2418" y="1636"/>
                    <a:pt x="2401" y="1636"/>
                    <a:pt x="2385" y="1636"/>
                  </a:cubicBezTo>
                  <a:cubicBezTo>
                    <a:pt x="2370" y="1636"/>
                    <a:pt x="2353" y="1632"/>
                    <a:pt x="2340" y="1624"/>
                  </a:cubicBezTo>
                  <a:close/>
                  <a:moveTo>
                    <a:pt x="2605" y="1791"/>
                  </a:moveTo>
                  <a:cubicBezTo>
                    <a:pt x="2605" y="1791"/>
                    <a:pt x="2605" y="1791"/>
                    <a:pt x="2604" y="1791"/>
                  </a:cubicBezTo>
                  <a:cubicBezTo>
                    <a:pt x="2602" y="1794"/>
                    <a:pt x="2598" y="1797"/>
                    <a:pt x="2593" y="1798"/>
                  </a:cubicBezTo>
                  <a:cubicBezTo>
                    <a:pt x="2589" y="1800"/>
                    <a:pt x="2583" y="1801"/>
                    <a:pt x="2576" y="1801"/>
                  </a:cubicBezTo>
                  <a:cubicBezTo>
                    <a:pt x="2569" y="1801"/>
                    <a:pt x="2569" y="1801"/>
                    <a:pt x="2569" y="1801"/>
                  </a:cubicBezTo>
                  <a:cubicBezTo>
                    <a:pt x="2569" y="1801"/>
                    <a:pt x="2569" y="1801"/>
                    <a:pt x="2569" y="1801"/>
                  </a:cubicBezTo>
                  <a:cubicBezTo>
                    <a:pt x="2541" y="1801"/>
                    <a:pt x="2512" y="1801"/>
                    <a:pt x="2483" y="1801"/>
                  </a:cubicBezTo>
                  <a:cubicBezTo>
                    <a:pt x="2480" y="1801"/>
                    <a:pt x="2476" y="1801"/>
                    <a:pt x="2473" y="1801"/>
                  </a:cubicBezTo>
                  <a:cubicBezTo>
                    <a:pt x="2473" y="1801"/>
                    <a:pt x="2473" y="1801"/>
                    <a:pt x="2473" y="1801"/>
                  </a:cubicBezTo>
                  <a:cubicBezTo>
                    <a:pt x="2453" y="1799"/>
                    <a:pt x="2432" y="1790"/>
                    <a:pt x="2419" y="1775"/>
                  </a:cubicBezTo>
                  <a:cubicBezTo>
                    <a:pt x="2418" y="1773"/>
                    <a:pt x="2416" y="1771"/>
                    <a:pt x="2415" y="1769"/>
                  </a:cubicBezTo>
                  <a:cubicBezTo>
                    <a:pt x="2415" y="1769"/>
                    <a:pt x="2415" y="1769"/>
                    <a:pt x="2415" y="1769"/>
                  </a:cubicBezTo>
                  <a:cubicBezTo>
                    <a:pt x="2415" y="1769"/>
                    <a:pt x="2415" y="1769"/>
                    <a:pt x="2415" y="1769"/>
                  </a:cubicBezTo>
                  <a:cubicBezTo>
                    <a:pt x="2409" y="1758"/>
                    <a:pt x="2402" y="1747"/>
                    <a:pt x="2396" y="1736"/>
                  </a:cubicBezTo>
                  <a:cubicBezTo>
                    <a:pt x="2392" y="1728"/>
                    <a:pt x="2383" y="1716"/>
                    <a:pt x="2381" y="1706"/>
                  </a:cubicBezTo>
                  <a:cubicBezTo>
                    <a:pt x="2381" y="1706"/>
                    <a:pt x="2381" y="1706"/>
                    <a:pt x="2381" y="1706"/>
                  </a:cubicBezTo>
                  <a:cubicBezTo>
                    <a:pt x="2380" y="1705"/>
                    <a:pt x="2380" y="1704"/>
                    <a:pt x="2380" y="1703"/>
                  </a:cubicBezTo>
                  <a:cubicBezTo>
                    <a:pt x="2379" y="1693"/>
                    <a:pt x="2387" y="1688"/>
                    <a:pt x="2396" y="1685"/>
                  </a:cubicBezTo>
                  <a:cubicBezTo>
                    <a:pt x="2396" y="1685"/>
                    <a:pt x="2396" y="1685"/>
                    <a:pt x="2396" y="1685"/>
                  </a:cubicBezTo>
                  <a:cubicBezTo>
                    <a:pt x="2396" y="1685"/>
                    <a:pt x="2397" y="1685"/>
                    <a:pt x="2397" y="1685"/>
                  </a:cubicBezTo>
                  <a:cubicBezTo>
                    <a:pt x="2398" y="1685"/>
                    <a:pt x="2398" y="1685"/>
                    <a:pt x="2399" y="1684"/>
                  </a:cubicBezTo>
                  <a:cubicBezTo>
                    <a:pt x="2403" y="1683"/>
                    <a:pt x="2408" y="1683"/>
                    <a:pt x="2413" y="1683"/>
                  </a:cubicBezTo>
                  <a:cubicBezTo>
                    <a:pt x="2470" y="1683"/>
                    <a:pt x="2470" y="1683"/>
                    <a:pt x="2470" y="1683"/>
                  </a:cubicBezTo>
                  <a:cubicBezTo>
                    <a:pt x="2479" y="1683"/>
                    <a:pt x="2489" y="1683"/>
                    <a:pt x="2498" y="1683"/>
                  </a:cubicBezTo>
                  <a:cubicBezTo>
                    <a:pt x="2498" y="1683"/>
                    <a:pt x="2498" y="1683"/>
                    <a:pt x="2498" y="1683"/>
                  </a:cubicBezTo>
                  <a:cubicBezTo>
                    <a:pt x="2499" y="1683"/>
                    <a:pt x="2499" y="1683"/>
                    <a:pt x="2500" y="1683"/>
                  </a:cubicBezTo>
                  <a:cubicBezTo>
                    <a:pt x="2502" y="1683"/>
                    <a:pt x="2505" y="1683"/>
                    <a:pt x="2507" y="1683"/>
                  </a:cubicBezTo>
                  <a:cubicBezTo>
                    <a:pt x="2508" y="1683"/>
                    <a:pt x="2508" y="1683"/>
                    <a:pt x="2509" y="1683"/>
                  </a:cubicBezTo>
                  <a:cubicBezTo>
                    <a:pt x="2527" y="1685"/>
                    <a:pt x="2546" y="1692"/>
                    <a:pt x="2558" y="1705"/>
                  </a:cubicBezTo>
                  <a:cubicBezTo>
                    <a:pt x="2559" y="1705"/>
                    <a:pt x="2560" y="1706"/>
                    <a:pt x="2561" y="1707"/>
                  </a:cubicBezTo>
                  <a:cubicBezTo>
                    <a:pt x="2561" y="1708"/>
                    <a:pt x="2562" y="1708"/>
                    <a:pt x="2562" y="1709"/>
                  </a:cubicBezTo>
                  <a:cubicBezTo>
                    <a:pt x="2563" y="1710"/>
                    <a:pt x="2563" y="1710"/>
                    <a:pt x="2564" y="1711"/>
                  </a:cubicBezTo>
                  <a:cubicBezTo>
                    <a:pt x="2564" y="1711"/>
                    <a:pt x="2564" y="1711"/>
                    <a:pt x="2564" y="1711"/>
                  </a:cubicBezTo>
                  <a:cubicBezTo>
                    <a:pt x="2566" y="1713"/>
                    <a:pt x="2566" y="1713"/>
                    <a:pt x="2566" y="1713"/>
                  </a:cubicBezTo>
                  <a:cubicBezTo>
                    <a:pt x="2571" y="1721"/>
                    <a:pt x="2576" y="1729"/>
                    <a:pt x="2582" y="1737"/>
                  </a:cubicBezTo>
                  <a:cubicBezTo>
                    <a:pt x="2582" y="1737"/>
                    <a:pt x="2582" y="1737"/>
                    <a:pt x="2582" y="1737"/>
                  </a:cubicBezTo>
                  <a:cubicBezTo>
                    <a:pt x="2589" y="1748"/>
                    <a:pt x="2599" y="1759"/>
                    <a:pt x="2605" y="1772"/>
                  </a:cubicBezTo>
                  <a:cubicBezTo>
                    <a:pt x="2606" y="1773"/>
                    <a:pt x="2606" y="1773"/>
                    <a:pt x="2606" y="1774"/>
                  </a:cubicBezTo>
                  <a:cubicBezTo>
                    <a:pt x="2607" y="1775"/>
                    <a:pt x="2607" y="1775"/>
                    <a:pt x="2607" y="1775"/>
                  </a:cubicBezTo>
                  <a:cubicBezTo>
                    <a:pt x="2609" y="1782"/>
                    <a:pt x="2608" y="1787"/>
                    <a:pt x="2605" y="1791"/>
                  </a:cubicBezTo>
                  <a:close/>
                  <a:moveTo>
                    <a:pt x="2937" y="318"/>
                  </a:moveTo>
                  <a:cubicBezTo>
                    <a:pt x="3034" y="414"/>
                    <a:pt x="3089" y="549"/>
                    <a:pt x="3089" y="685"/>
                  </a:cubicBezTo>
                  <a:cubicBezTo>
                    <a:pt x="3089" y="821"/>
                    <a:pt x="3034" y="955"/>
                    <a:pt x="2937" y="1051"/>
                  </a:cubicBezTo>
                  <a:cubicBezTo>
                    <a:pt x="3050" y="999"/>
                    <a:pt x="3153" y="855"/>
                    <a:pt x="3152" y="685"/>
                  </a:cubicBezTo>
                  <a:cubicBezTo>
                    <a:pt x="3153" y="514"/>
                    <a:pt x="3050" y="371"/>
                    <a:pt x="2937" y="318"/>
                  </a:cubicBezTo>
                  <a:close/>
                  <a:moveTo>
                    <a:pt x="216" y="318"/>
                  </a:moveTo>
                  <a:cubicBezTo>
                    <a:pt x="104" y="371"/>
                    <a:pt x="0" y="514"/>
                    <a:pt x="2" y="685"/>
                  </a:cubicBezTo>
                  <a:cubicBezTo>
                    <a:pt x="0" y="855"/>
                    <a:pt x="104" y="999"/>
                    <a:pt x="216" y="1051"/>
                  </a:cubicBezTo>
                  <a:cubicBezTo>
                    <a:pt x="120" y="955"/>
                    <a:pt x="64" y="821"/>
                    <a:pt x="65" y="685"/>
                  </a:cubicBezTo>
                  <a:cubicBezTo>
                    <a:pt x="64" y="549"/>
                    <a:pt x="120" y="414"/>
                    <a:pt x="216" y="31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3420745" y="974725"/>
            <a:ext cx="471805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l"/>
            <a:r>
              <a:rPr lang="zh-CN" altLang="en-US" sz="3600" b="1" dirty="0">
                <a:solidFill>
                  <a:schemeClr val="tx1"/>
                </a:solidFill>
                <a:latin typeface="+mn-ea"/>
                <a:sym typeface="宋体" panose="02010600030101010101" pitchFamily="2" charset="-122"/>
              </a:rPr>
              <a:t>立方根的</a:t>
            </a:r>
            <a:r>
              <a:rPr lang="zh-CN" altLang="en-US" sz="3600" b="1" dirty="0">
                <a:solidFill>
                  <a:srgbClr val="FF0000"/>
                </a:solidFill>
                <a:latin typeface="+mn-ea"/>
                <a:sym typeface="宋体" panose="02010600030101010101" pitchFamily="2" charset="-122"/>
              </a:rPr>
              <a:t>概念</a:t>
            </a:r>
            <a:r>
              <a:rPr lang="zh-CN" altLang="en-US" sz="3600" b="1" dirty="0">
                <a:solidFill>
                  <a:schemeClr val="tx1"/>
                </a:solidFill>
                <a:latin typeface="+mn-ea"/>
                <a:sym typeface="宋体" panose="02010600030101010101" pitchFamily="2" charset="-122"/>
              </a:rPr>
              <a:t>及</a:t>
            </a:r>
            <a:r>
              <a:rPr lang="zh-CN" altLang="en-US" sz="3600" b="1" dirty="0">
                <a:solidFill>
                  <a:srgbClr val="FF0000"/>
                </a:solidFill>
                <a:latin typeface="+mn-ea"/>
                <a:sym typeface="宋体" panose="02010600030101010101" pitchFamily="2" charset="-122"/>
              </a:rPr>
              <a:t>性质</a:t>
            </a:r>
          </a:p>
        </p:txBody>
      </p:sp>
      <p:sp>
        <p:nvSpPr>
          <p:cNvPr id="2056" name="TextBox 3"/>
          <p:cNvSpPr txBox="1"/>
          <p:nvPr/>
        </p:nvSpPr>
        <p:spPr>
          <a:xfrm>
            <a:off x="250825" y="1572895"/>
            <a:ext cx="11737340" cy="16916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algn="l" eaLnBrk="1" latinLnBrk="0" hangingPunct="1">
              <a:lnSpc>
                <a:spcPct val="130000"/>
              </a:lnSpc>
            </a:pPr>
            <a:r>
              <a:rPr lang="zh-CN" altLang="en-US" sz="4000" b="1" noProof="1">
                <a:solidFill>
                  <a:schemeClr val="accent6">
                    <a:lumMod val="75000"/>
                  </a:schemeClr>
                </a:solidFill>
                <a:latin typeface="+mn-ea"/>
                <a:cs typeface="+mn-ea"/>
              </a:rPr>
              <a:t>问题：</a:t>
            </a:r>
            <a:r>
              <a:rPr lang="zh-CN" altLang="en-US" sz="4000" b="1" noProof="1">
                <a:latin typeface="+mn-ea"/>
                <a:cs typeface="+mn-ea"/>
                <a:sym typeface="华文新魏" panose="02010800040101010101" pitchFamily="2" charset="-122"/>
              </a:rPr>
              <a:t>要做一个体积为</a:t>
            </a:r>
            <a:r>
              <a:rPr lang="en-US" altLang="x-none" sz="4000" b="1" noProof="1">
                <a:latin typeface="+mn-ea"/>
                <a:cs typeface="+mn-ea"/>
                <a:sym typeface="Times New Roman" panose="02020603050405020304" charset="0"/>
              </a:rPr>
              <a:t>27cm</a:t>
            </a:r>
            <a:r>
              <a:rPr lang="en-US" altLang="x-none" sz="4000" b="1" baseline="30000" noProof="1">
                <a:latin typeface="+mn-ea"/>
                <a:cs typeface="+mn-ea"/>
                <a:sym typeface="华文新魏" panose="02010800040101010101" pitchFamily="2" charset="-122"/>
              </a:rPr>
              <a:t>3</a:t>
            </a:r>
            <a:r>
              <a:rPr lang="zh-CN" altLang="en-US" sz="4000" b="1" noProof="1">
                <a:latin typeface="+mn-ea"/>
                <a:cs typeface="+mn-ea"/>
                <a:sym typeface="华文新魏" panose="02010800040101010101" pitchFamily="2" charset="-122"/>
              </a:rPr>
              <a:t>的正方体模型（如图），它的棱长要取多少</a:t>
            </a:r>
            <a:r>
              <a:rPr lang="en-US" altLang="zh-CN" sz="4000" b="1" noProof="1">
                <a:latin typeface="+mn-ea"/>
                <a:cs typeface="+mn-ea"/>
                <a:sym typeface="华文新魏" panose="02010800040101010101" pitchFamily="2" charset="-122"/>
              </a:rPr>
              <a:t>?</a:t>
            </a:r>
            <a:r>
              <a:rPr lang="zh-CN" altLang="en-US" sz="4000" b="1" noProof="1">
                <a:latin typeface="+mn-ea"/>
                <a:cs typeface="+mn-ea"/>
                <a:sym typeface="华文新魏" panose="02010800040101010101" pitchFamily="2" charset="-122"/>
              </a:rPr>
              <a:t>你是怎么知道的</a:t>
            </a:r>
            <a:r>
              <a:rPr lang="en-US" altLang="zh-CN" sz="4000" b="1" noProof="1">
                <a:latin typeface="+mn-ea"/>
                <a:cs typeface="+mn-ea"/>
                <a:sym typeface="华文新魏" panose="02010800040101010101" pitchFamily="2" charset="-122"/>
              </a:rPr>
              <a:t>?</a:t>
            </a:r>
          </a:p>
        </p:txBody>
      </p:sp>
      <p:grpSp>
        <p:nvGrpSpPr>
          <p:cNvPr id="5123" name="组合 5122"/>
          <p:cNvGrpSpPr/>
          <p:nvPr/>
        </p:nvGrpSpPr>
        <p:grpSpPr>
          <a:xfrm>
            <a:off x="9775190" y="3687763"/>
            <a:ext cx="1905000" cy="1828800"/>
            <a:chOff x="0" y="0"/>
            <a:chExt cx="1200" cy="1152"/>
          </a:xfrm>
        </p:grpSpPr>
        <p:sp>
          <p:nvSpPr>
            <p:cNvPr id="17418" name="sxx13Line 2"/>
            <p:cNvSpPr/>
            <p:nvPr/>
          </p:nvSpPr>
          <p:spPr>
            <a:xfrm>
              <a:off x="0" y="230"/>
              <a:ext cx="1" cy="922"/>
            </a:xfrm>
            <a:prstGeom prst="line">
              <a:avLst/>
            </a:prstGeom>
            <a:ln w="38100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zh-CN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7419" name="sxx13Line 3"/>
            <p:cNvSpPr/>
            <p:nvPr/>
          </p:nvSpPr>
          <p:spPr>
            <a:xfrm>
              <a:off x="0" y="1152"/>
              <a:ext cx="943" cy="1"/>
            </a:xfrm>
            <a:prstGeom prst="line">
              <a:avLst/>
            </a:prstGeom>
            <a:ln w="38100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zh-CN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7420" name="sxx13Line 4"/>
            <p:cNvSpPr/>
            <p:nvPr/>
          </p:nvSpPr>
          <p:spPr>
            <a:xfrm flipV="1">
              <a:off x="943" y="230"/>
              <a:ext cx="1" cy="922"/>
            </a:xfrm>
            <a:prstGeom prst="line">
              <a:avLst/>
            </a:prstGeom>
            <a:ln w="38100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zh-CN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7421" name="sxx13Line 5"/>
            <p:cNvSpPr/>
            <p:nvPr/>
          </p:nvSpPr>
          <p:spPr>
            <a:xfrm>
              <a:off x="0" y="230"/>
              <a:ext cx="943" cy="1"/>
            </a:xfrm>
            <a:prstGeom prst="line">
              <a:avLst/>
            </a:prstGeom>
            <a:ln w="38100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zh-CN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7422" name="sxx13Line 6"/>
            <p:cNvSpPr/>
            <p:nvPr/>
          </p:nvSpPr>
          <p:spPr>
            <a:xfrm flipV="1">
              <a:off x="0" y="0"/>
              <a:ext cx="257" cy="230"/>
            </a:xfrm>
            <a:prstGeom prst="line">
              <a:avLst/>
            </a:prstGeom>
            <a:ln w="38100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zh-CN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7423" name="sxx13Line 7"/>
            <p:cNvSpPr/>
            <p:nvPr/>
          </p:nvSpPr>
          <p:spPr>
            <a:xfrm flipV="1">
              <a:off x="943" y="0"/>
              <a:ext cx="257" cy="230"/>
            </a:xfrm>
            <a:prstGeom prst="line">
              <a:avLst/>
            </a:prstGeom>
            <a:ln w="38100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zh-CN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7424" name="sxx13Line 8"/>
            <p:cNvSpPr/>
            <p:nvPr/>
          </p:nvSpPr>
          <p:spPr>
            <a:xfrm>
              <a:off x="1200" y="0"/>
              <a:ext cx="1" cy="922"/>
            </a:xfrm>
            <a:prstGeom prst="line">
              <a:avLst/>
            </a:prstGeom>
            <a:ln w="38100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zh-CN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7425" name="sxx13Line 9"/>
            <p:cNvSpPr/>
            <p:nvPr/>
          </p:nvSpPr>
          <p:spPr>
            <a:xfrm flipV="1">
              <a:off x="943" y="922"/>
              <a:ext cx="257" cy="230"/>
            </a:xfrm>
            <a:prstGeom prst="line">
              <a:avLst/>
            </a:prstGeom>
            <a:ln w="38100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zh-CN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7426" name="sxx13Line 10"/>
            <p:cNvSpPr/>
            <p:nvPr/>
          </p:nvSpPr>
          <p:spPr>
            <a:xfrm>
              <a:off x="257" y="0"/>
              <a:ext cx="943" cy="1"/>
            </a:xfrm>
            <a:prstGeom prst="line">
              <a:avLst/>
            </a:prstGeom>
            <a:ln w="38100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zh-CN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7427" name="sxx13Line 11"/>
            <p:cNvSpPr/>
            <p:nvPr/>
          </p:nvSpPr>
          <p:spPr>
            <a:xfrm>
              <a:off x="257" y="0"/>
              <a:ext cx="1" cy="922"/>
            </a:xfrm>
            <a:prstGeom prst="line">
              <a:avLst/>
            </a:prstGeom>
            <a:ln w="38100" cap="flat" cmpd="sng">
              <a:solidFill>
                <a:srgbClr val="0000FF"/>
              </a:solidFill>
              <a:prstDash val="lgDash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zh-CN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7428" name="sxx13Line 12"/>
            <p:cNvSpPr/>
            <p:nvPr/>
          </p:nvSpPr>
          <p:spPr>
            <a:xfrm flipV="1">
              <a:off x="0" y="922"/>
              <a:ext cx="257" cy="230"/>
            </a:xfrm>
            <a:prstGeom prst="line">
              <a:avLst/>
            </a:prstGeom>
            <a:ln w="38100" cap="flat" cmpd="sng">
              <a:solidFill>
                <a:srgbClr val="0000FF"/>
              </a:solidFill>
              <a:prstDash val="lgDash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zh-CN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7429" name="sxx13Line 13"/>
            <p:cNvSpPr/>
            <p:nvPr/>
          </p:nvSpPr>
          <p:spPr>
            <a:xfrm>
              <a:off x="257" y="922"/>
              <a:ext cx="943" cy="1"/>
            </a:xfrm>
            <a:prstGeom prst="line">
              <a:avLst/>
            </a:prstGeom>
            <a:ln w="38100" cap="flat" cmpd="sng">
              <a:solidFill>
                <a:srgbClr val="0000FF"/>
              </a:solidFill>
              <a:prstDash val="lgDash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zh-CN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168" name="Text Box 18"/>
          <p:cNvSpPr/>
          <p:nvPr/>
        </p:nvSpPr>
        <p:spPr>
          <a:xfrm>
            <a:off x="276543" y="3401060"/>
            <a:ext cx="620522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l"/>
            <a:r>
              <a:rPr lang="zh-CN" altLang="en-US" sz="3600" b="1" dirty="0">
                <a:solidFill>
                  <a:srgbClr val="FF0000"/>
                </a:solidFill>
                <a:latin typeface="+mn-ea"/>
                <a:cs typeface="+mn-ea"/>
                <a:sym typeface="华文新魏" panose="02010800040101010101" pitchFamily="2" charset="-122"/>
              </a:rPr>
              <a:t>解：设正方体的棱长为</a:t>
            </a:r>
            <a:r>
              <a:rPr lang="zh-CN" altLang="en-US" sz="3600" b="1" i="1" dirty="0">
                <a:solidFill>
                  <a:srgbClr val="FF0000"/>
                </a:solidFill>
                <a:latin typeface="+mn-ea"/>
                <a:cs typeface="+mn-ea"/>
                <a:sym typeface="华文新魏" panose="02010800040101010101" pitchFamily="2" charset="-122"/>
              </a:rPr>
              <a:t>x </a:t>
            </a:r>
            <a:r>
              <a:rPr lang="en-US" altLang="zh-CN" sz="3600" b="1" dirty="0">
                <a:solidFill>
                  <a:srgbClr val="FF0000"/>
                </a:solidFill>
                <a:latin typeface="+mn-ea"/>
                <a:cs typeface="+mn-ea"/>
                <a:sym typeface="华文新魏" panose="02010800040101010101" pitchFamily="2" charset="-122"/>
              </a:rPr>
              <a:t>㎝,</a:t>
            </a:r>
            <a:r>
              <a:rPr lang="zh-CN" altLang="en-US" sz="3600" b="1" dirty="0">
                <a:solidFill>
                  <a:srgbClr val="FF0000"/>
                </a:solidFill>
                <a:latin typeface="+mn-ea"/>
                <a:cs typeface="+mn-ea"/>
                <a:sym typeface="华文新魏" panose="02010800040101010101" pitchFamily="2" charset="-122"/>
              </a:rPr>
              <a:t>则</a:t>
            </a:r>
          </a:p>
        </p:txBody>
      </p:sp>
      <p:sp>
        <p:nvSpPr>
          <p:cNvPr id="6170" name="Text Box 22"/>
          <p:cNvSpPr/>
          <p:nvPr/>
        </p:nvSpPr>
        <p:spPr>
          <a:xfrm>
            <a:off x="1177290" y="4097020"/>
            <a:ext cx="819277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l"/>
            <a:r>
              <a:rPr lang="zh-CN" altLang="en-US" sz="3600" b="1" dirty="0">
                <a:solidFill>
                  <a:srgbClr val="FF0000"/>
                </a:solidFill>
                <a:latin typeface="+mn-ea"/>
                <a:cs typeface="+mn-ea"/>
                <a:sym typeface="华文新魏" panose="02010800040101010101" pitchFamily="2" charset="-122"/>
              </a:rPr>
              <a:t>这就是要求一个数</a:t>
            </a:r>
            <a:r>
              <a:rPr lang="en-US" altLang="zh-CN" sz="3600" b="1" dirty="0">
                <a:solidFill>
                  <a:srgbClr val="FF0000"/>
                </a:solidFill>
                <a:latin typeface="+mn-ea"/>
                <a:cs typeface="+mn-ea"/>
                <a:sym typeface="华文新魏" panose="02010800040101010101" pitchFamily="2" charset="-122"/>
              </a:rPr>
              <a:t>,</a:t>
            </a:r>
            <a:r>
              <a:rPr lang="zh-CN" altLang="en-US" sz="3600" b="1" dirty="0">
                <a:solidFill>
                  <a:srgbClr val="FF0000"/>
                </a:solidFill>
                <a:latin typeface="+mn-ea"/>
                <a:cs typeface="+mn-ea"/>
                <a:sym typeface="华文新魏" panose="02010800040101010101" pitchFamily="2" charset="-122"/>
              </a:rPr>
              <a:t>使它的立方等于</a:t>
            </a:r>
            <a:r>
              <a:rPr lang="en-US" altLang="zh-CN" sz="3600" b="1" dirty="0">
                <a:solidFill>
                  <a:srgbClr val="FF0000"/>
                </a:solidFill>
                <a:latin typeface="+mn-ea"/>
                <a:cs typeface="+mn-ea"/>
                <a:sym typeface="华文新魏" panose="02010800040101010101" pitchFamily="2" charset="-122"/>
              </a:rPr>
              <a:t>27</a:t>
            </a:r>
            <a:r>
              <a:rPr lang="zh-CN" altLang="en-US" sz="3600" b="1" dirty="0">
                <a:solidFill>
                  <a:srgbClr val="FF0000"/>
                </a:solidFill>
                <a:latin typeface="+mn-ea"/>
                <a:cs typeface="+mn-ea"/>
                <a:sym typeface="华文新魏" panose="02010800040101010101" pitchFamily="2" charset="-122"/>
              </a:rPr>
              <a:t>。</a:t>
            </a:r>
          </a:p>
        </p:txBody>
      </p:sp>
      <p:sp>
        <p:nvSpPr>
          <p:cNvPr id="6171" name="Text Box 23"/>
          <p:cNvSpPr/>
          <p:nvPr/>
        </p:nvSpPr>
        <p:spPr>
          <a:xfrm>
            <a:off x="1170940" y="4770438"/>
            <a:ext cx="109728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l"/>
            <a:r>
              <a:rPr lang="zh-CN" altLang="en-US" sz="3600" b="1" dirty="0">
                <a:solidFill>
                  <a:srgbClr val="FF0000"/>
                </a:solidFill>
                <a:latin typeface="+mn-ea"/>
                <a:cs typeface="Times New Roman" panose="02020603050405020304" charset="0"/>
                <a:sym typeface="华文新魏" panose="02010800040101010101" pitchFamily="2" charset="-122"/>
              </a:rPr>
              <a:t>因为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  <a:sym typeface="华文新魏" panose="02010800040101010101" pitchFamily="2" charset="-122"/>
              </a:rPr>
              <a:t>  </a:t>
            </a:r>
          </a:p>
        </p:txBody>
      </p:sp>
      <p:sp>
        <p:nvSpPr>
          <p:cNvPr id="6172" name="Text Box 25"/>
          <p:cNvSpPr/>
          <p:nvPr/>
        </p:nvSpPr>
        <p:spPr>
          <a:xfrm>
            <a:off x="1170940" y="5354638"/>
            <a:ext cx="752983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l"/>
            <a:r>
              <a:rPr lang="zh-CN" altLang="en-US" sz="3600" b="1" dirty="0">
                <a:solidFill>
                  <a:srgbClr val="FF0000"/>
                </a:solidFill>
                <a:latin typeface="+mn-ea"/>
                <a:cs typeface="+mn-ea"/>
                <a:sym typeface="华文新魏" panose="02010800040101010101" pitchFamily="2" charset="-122"/>
              </a:rPr>
              <a:t>所以</a:t>
            </a:r>
            <a:r>
              <a:rPr lang="zh-CN" altLang="en-US" sz="3600" b="1" i="1" dirty="0">
                <a:solidFill>
                  <a:srgbClr val="FF0000"/>
                </a:solidFill>
                <a:latin typeface="+mn-ea"/>
                <a:cs typeface="+mn-ea"/>
                <a:sym typeface="华文新魏" panose="02010800040101010101" pitchFamily="2" charset="-122"/>
              </a:rPr>
              <a:t>x</a:t>
            </a:r>
            <a:r>
              <a:rPr lang="en-US" altLang="zh-CN" sz="3600" b="1" dirty="0">
                <a:solidFill>
                  <a:srgbClr val="FF0000"/>
                </a:solidFill>
                <a:latin typeface="+mn-ea"/>
                <a:cs typeface="+mn-ea"/>
                <a:sym typeface="华文新魏" panose="02010800040101010101" pitchFamily="2" charset="-122"/>
              </a:rPr>
              <a:t>=3</a:t>
            </a:r>
            <a:r>
              <a:rPr lang="zh-CN" altLang="en-US" sz="3600" b="1" dirty="0">
                <a:solidFill>
                  <a:srgbClr val="FF0000"/>
                </a:solidFill>
                <a:latin typeface="+mn-ea"/>
                <a:cs typeface="+mn-ea"/>
                <a:sym typeface="华文新魏" panose="02010800040101010101" pitchFamily="2" charset="-122"/>
              </a:rPr>
              <a:t>。</a:t>
            </a:r>
            <a:r>
              <a:rPr lang="en-US" altLang="zh-CN" sz="3600" b="1" dirty="0">
                <a:solidFill>
                  <a:srgbClr val="FF0000"/>
                </a:solidFill>
                <a:latin typeface="+mn-ea"/>
                <a:cs typeface="+mn-ea"/>
                <a:sym typeface="华文新魏" panose="02010800040101010101" pitchFamily="2" charset="-122"/>
              </a:rPr>
              <a:t>     </a:t>
            </a:r>
            <a:r>
              <a:rPr lang="zh-CN" altLang="en-US" sz="3600" b="1" dirty="0">
                <a:solidFill>
                  <a:srgbClr val="FF0000"/>
                </a:solidFill>
                <a:latin typeface="+mn-ea"/>
                <a:cs typeface="+mn-ea"/>
                <a:sym typeface="华文新魏" panose="02010800040101010101" pitchFamily="2" charset="-122"/>
              </a:rPr>
              <a:t>正方体的棱长为</a:t>
            </a:r>
            <a:r>
              <a:rPr lang="en-US" altLang="zh-CN" sz="3600" b="1" dirty="0">
                <a:solidFill>
                  <a:srgbClr val="FF0000"/>
                </a:solidFill>
                <a:latin typeface="+mn-ea"/>
                <a:cs typeface="+mn-ea"/>
                <a:sym typeface="华文新魏" panose="02010800040101010101" pitchFamily="2" charset="-122"/>
              </a:rPr>
              <a:t>3㎝</a:t>
            </a:r>
            <a:r>
              <a:rPr lang="zh-CN" altLang="en-US" sz="3600" b="1" dirty="0">
                <a:solidFill>
                  <a:srgbClr val="FF0000"/>
                </a:solidFill>
                <a:latin typeface="+mn-ea"/>
                <a:cs typeface="+mn-ea"/>
                <a:sym typeface="华文新魏" panose="02010800040101010101" pitchFamily="2" charset="-122"/>
              </a:rPr>
              <a:t>。</a:t>
            </a:r>
          </a:p>
        </p:txBody>
      </p:sp>
      <p:graphicFrame>
        <p:nvGraphicFramePr>
          <p:cNvPr id="6173" name="对象 37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6610350" y="3401060"/>
          <a:ext cx="1600835" cy="6870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r:id="rId6" imgW="535305" imgH="229870" progId="Equation.KSEE3">
                  <p:embed/>
                </p:oleObj>
              </mc:Choice>
              <mc:Fallback>
                <p:oleObj r:id="rId6" imgW="535305" imgH="229870" progId="Equation.KSEE3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610350" y="3401060"/>
                        <a:ext cx="1600835" cy="68707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74" name="对象 38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2326323" y="4811713"/>
          <a:ext cx="1434465" cy="6280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r:id="rId8" imgW="520700" imgH="228600" progId="Equation.KSEE3">
                  <p:embed/>
                </p:oleObj>
              </mc:Choice>
              <mc:Fallback>
                <p:oleObj r:id="rId8" imgW="520700" imgH="228600" progId="Equation.KSEE3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326323" y="4811713"/>
                        <a:ext cx="1434465" cy="62801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056" grpId="0"/>
      <p:bldP spid="6168" grpId="0"/>
      <p:bldP spid="6170" grpId="0"/>
      <p:bldP spid="6171" grpId="0"/>
      <p:bldP spid="617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3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41" name="Rectangle 22"/>
          <p:cNvSpPr/>
          <p:nvPr/>
        </p:nvSpPr>
        <p:spPr>
          <a:xfrm>
            <a:off x="255270" y="765810"/>
            <a:ext cx="11181715" cy="316928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algn="l" fontAlgn="base">
              <a:lnSpc>
                <a:spcPct val="125000"/>
              </a:lnSpc>
            </a:pPr>
            <a:r>
              <a:rPr lang="zh-CN" altLang="en-US" sz="4000" b="1" strike="noStrike" noProof="1">
                <a:solidFill>
                  <a:schemeClr val="accent6">
                    <a:lumMod val="75000"/>
                  </a:schemeClr>
                </a:solidFill>
                <a:latin typeface="+mn-ea"/>
                <a:cs typeface="+mn-ea"/>
              </a:rPr>
              <a:t>想一想</a:t>
            </a:r>
          </a:p>
          <a:p>
            <a:pPr lvl="0" algn="l" fontAlgn="base">
              <a:lnSpc>
                <a:spcPct val="125000"/>
              </a:lnSpc>
            </a:pPr>
            <a:r>
              <a:rPr lang="en-US" altLang="x-none" sz="4000" b="1" strike="noStrike" noProof="1">
                <a:solidFill>
                  <a:schemeClr val="tx1"/>
                </a:solidFill>
                <a:latin typeface="+mn-ea"/>
                <a:cs typeface="+mn-ea"/>
                <a:sym typeface="华文新魏" panose="02010800040101010101" pitchFamily="2" charset="-122"/>
              </a:rPr>
              <a:t>(1)</a:t>
            </a:r>
            <a:r>
              <a:rPr lang="zh-CN" altLang="en-US" sz="4000" b="1" strike="noStrike" noProof="1">
                <a:solidFill>
                  <a:schemeClr val="tx1"/>
                </a:solidFill>
                <a:latin typeface="+mn-ea"/>
                <a:cs typeface="+mn-ea"/>
                <a:sym typeface="华文新魏" panose="02010800040101010101" pitchFamily="2" charset="-122"/>
              </a:rPr>
              <a:t>什么数的立方等于</a:t>
            </a:r>
            <a:r>
              <a:rPr lang="en-US" altLang="x-none" sz="4000" b="1" strike="noStrike" noProof="1">
                <a:solidFill>
                  <a:schemeClr val="tx1"/>
                </a:solidFill>
                <a:latin typeface="+mn-ea"/>
                <a:cs typeface="+mn-ea"/>
                <a:sym typeface="华文新魏" panose="02010800040101010101" pitchFamily="2" charset="-122"/>
              </a:rPr>
              <a:t>-8</a:t>
            </a:r>
            <a:r>
              <a:rPr lang="en-US" altLang="zh-CN" sz="4000" b="1" strike="noStrike" noProof="1">
                <a:solidFill>
                  <a:schemeClr val="tx1"/>
                </a:solidFill>
                <a:latin typeface="+mn-ea"/>
                <a:cs typeface="+mn-ea"/>
                <a:sym typeface="华文新魏" panose="02010800040101010101" pitchFamily="2" charset="-122"/>
              </a:rPr>
              <a:t>?</a:t>
            </a:r>
            <a:endParaRPr lang="zh-CN" altLang="en-US" sz="4000" b="1" strike="noStrike" noProof="1">
              <a:solidFill>
                <a:schemeClr val="tx1"/>
              </a:solidFill>
              <a:latin typeface="+mn-ea"/>
              <a:cs typeface="+mn-ea"/>
              <a:sym typeface="华文新魏" panose="02010800040101010101" pitchFamily="2" charset="-122"/>
            </a:endParaRPr>
          </a:p>
          <a:p>
            <a:pPr lvl="0" algn="l" fontAlgn="base">
              <a:lnSpc>
                <a:spcPct val="125000"/>
              </a:lnSpc>
            </a:pPr>
            <a:r>
              <a:rPr lang="en-US" altLang="x-none" sz="4000" b="1" strike="noStrike" noProof="1">
                <a:solidFill>
                  <a:schemeClr val="tx1"/>
                </a:solidFill>
                <a:latin typeface="+mn-ea"/>
                <a:cs typeface="+mn-ea"/>
                <a:sym typeface="华文新魏" panose="02010800040101010101" pitchFamily="2" charset="-122"/>
              </a:rPr>
              <a:t>(2)</a:t>
            </a:r>
            <a:r>
              <a:rPr lang="zh-CN" altLang="en-US" sz="4000" b="1" strike="noStrike" noProof="1">
                <a:solidFill>
                  <a:schemeClr val="tx1"/>
                </a:solidFill>
                <a:latin typeface="+mn-ea"/>
                <a:cs typeface="+mn-ea"/>
                <a:sym typeface="华文新魏" panose="02010800040101010101" pitchFamily="2" charset="-122"/>
              </a:rPr>
              <a:t>如果问题中正方体的体积为</a:t>
            </a:r>
            <a:r>
              <a:rPr lang="en-US" altLang="x-none" sz="4000" b="1" strike="noStrike" noProof="1">
                <a:solidFill>
                  <a:schemeClr val="tx1"/>
                </a:solidFill>
                <a:latin typeface="+mn-ea"/>
                <a:cs typeface="+mn-ea"/>
                <a:sym typeface="华文新魏" panose="02010800040101010101" pitchFamily="2" charset="-122"/>
              </a:rPr>
              <a:t>5</a:t>
            </a:r>
            <a:r>
              <a:rPr lang="en-US" altLang="x-none" sz="4000" b="1" strike="noStrike" noProof="1">
                <a:solidFill>
                  <a:schemeClr val="tx1"/>
                </a:solidFill>
                <a:latin typeface="+mn-ea"/>
                <a:cs typeface="+mn-ea"/>
                <a:sym typeface="Times New Roman" panose="02020603050405020304" charset="0"/>
              </a:rPr>
              <a:t>cm</a:t>
            </a:r>
            <a:r>
              <a:rPr lang="en-US" altLang="x-none" sz="4000" b="1" strike="noStrike" baseline="30000" noProof="1">
                <a:solidFill>
                  <a:schemeClr val="tx1"/>
                </a:solidFill>
                <a:latin typeface="+mn-ea"/>
                <a:cs typeface="+mn-ea"/>
                <a:sym typeface="华文新魏" panose="02010800040101010101" pitchFamily="2" charset="-122"/>
              </a:rPr>
              <a:t>3</a:t>
            </a:r>
            <a:r>
              <a:rPr lang="zh-CN" altLang="en-US" sz="4000" b="1" strike="noStrike" noProof="1">
                <a:solidFill>
                  <a:schemeClr val="tx1"/>
                </a:solidFill>
                <a:latin typeface="+mn-ea"/>
                <a:cs typeface="+mn-ea"/>
                <a:sym typeface="华文新魏" panose="02010800040101010101" pitchFamily="2" charset="-122"/>
              </a:rPr>
              <a:t>，正方体的边长又该是多少</a:t>
            </a:r>
            <a:r>
              <a:rPr lang="en-US" altLang="zh-CN" sz="4000" b="1" strike="noStrike" noProof="1">
                <a:solidFill>
                  <a:schemeClr val="tx1"/>
                </a:solidFill>
                <a:latin typeface="+mn-ea"/>
                <a:cs typeface="+mn-ea"/>
                <a:sym typeface="华文新魏" panose="02010800040101010101" pitchFamily="2" charset="-122"/>
              </a:rPr>
              <a:t>?</a:t>
            </a:r>
          </a:p>
        </p:txBody>
      </p:sp>
      <p:sp>
        <p:nvSpPr>
          <p:cNvPr id="42" name="Text Box 26"/>
          <p:cNvSpPr/>
          <p:nvPr/>
        </p:nvSpPr>
        <p:spPr>
          <a:xfrm>
            <a:off x="6222683" y="1592898"/>
            <a:ext cx="605790" cy="70675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l"/>
            <a:r>
              <a:rPr lang="en-US" altLang="zh-CN" sz="4000" b="1" dirty="0">
                <a:solidFill>
                  <a:srgbClr val="FF0000"/>
                </a:solidFill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  <a:sym typeface="Arial" panose="020B0604020202020204" pitchFamily="34" charset="0"/>
              </a:rPr>
              <a:t>-2</a:t>
            </a:r>
          </a:p>
        </p:txBody>
      </p:sp>
      <p:graphicFrame>
        <p:nvGraphicFramePr>
          <p:cNvPr id="6177" name="对象 42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4654233" y="3175000"/>
          <a:ext cx="1561465" cy="7823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r:id="rId6" imgW="457200" imgH="228600" progId="Equation.KSEE3">
                  <p:embed/>
                </p:oleObj>
              </mc:Choice>
              <mc:Fallback>
                <p:oleObj r:id="rId6" imgW="457200" imgH="228600" progId="Equation.KSEE3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654233" y="3175000"/>
                        <a:ext cx="1561465" cy="78232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6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 bldLvl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12291" name="TextBox 3"/>
          <p:cNvSpPr txBox="1"/>
          <p:nvPr/>
        </p:nvSpPr>
        <p:spPr>
          <a:xfrm>
            <a:off x="312738" y="872173"/>
            <a:ext cx="3376930" cy="6451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lstStyle/>
          <a:p>
            <a:pPr algn="l">
              <a:buFont typeface="Wingdings" panose="05000000000000000000" pitchFamily="2" charset="2"/>
              <a:buChar char="u"/>
            </a:pPr>
            <a:r>
              <a:rPr lang="zh-CN" altLang="en-US" sz="3600" b="1" noProof="1">
                <a:solidFill>
                  <a:srgbClr val="FF0000"/>
                </a:solidFill>
                <a:latin typeface="+mn-ea"/>
                <a:cs typeface="+mn-ea"/>
                <a:sym typeface="Calibri" panose="020F0502020204030204" pitchFamily="34" charset="0"/>
              </a:rPr>
              <a:t>立方根的概念</a:t>
            </a:r>
            <a:r>
              <a:rPr lang="zh-CN" altLang="en-US" sz="2800" noProof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Calibri" panose="020F0502020204030204" pitchFamily="34" charset="0"/>
              </a:rPr>
              <a:t> </a:t>
            </a:r>
          </a:p>
        </p:txBody>
      </p:sp>
      <p:sp>
        <p:nvSpPr>
          <p:cNvPr id="9218" name="Rectangle 5"/>
          <p:cNvSpPr/>
          <p:nvPr/>
        </p:nvSpPr>
        <p:spPr>
          <a:xfrm>
            <a:off x="600710" y="1300480"/>
            <a:ext cx="11034395" cy="1753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  <a:sym typeface="华文新魏" panose="02010800040101010101" pitchFamily="2" charset="-122"/>
              </a:rPr>
              <a:t>     </a:t>
            </a:r>
            <a:r>
              <a:rPr lang="zh-CN" altLang="en-US" sz="3600" b="1" dirty="0">
                <a:solidFill>
                  <a:schemeClr val="tx1"/>
                </a:solidFill>
                <a:latin typeface="+mn-ea"/>
                <a:cs typeface="+mn-ea"/>
                <a:sym typeface="华文新魏" panose="02010800040101010101" pitchFamily="2" charset="-122"/>
              </a:rPr>
              <a:t>一般地，一个</a:t>
            </a:r>
            <a:r>
              <a:rPr lang="zh-CN" altLang="en-US" sz="3600" b="1" dirty="0">
                <a:solidFill>
                  <a:srgbClr val="FF0000"/>
                </a:solidFill>
                <a:latin typeface="+mn-ea"/>
                <a:cs typeface="+mn-ea"/>
                <a:sym typeface="华文新魏" panose="02010800040101010101" pitchFamily="2" charset="-122"/>
              </a:rPr>
              <a:t>数</a:t>
            </a:r>
            <a:r>
              <a:rPr lang="zh-CN" altLang="en-US" sz="3600" b="1" dirty="0">
                <a:solidFill>
                  <a:schemeClr val="tx1"/>
                </a:solidFill>
                <a:latin typeface="+mn-ea"/>
                <a:cs typeface="+mn-ea"/>
                <a:sym typeface="华文新魏" panose="02010800040101010101" pitchFamily="2" charset="-122"/>
              </a:rPr>
              <a:t>的</a:t>
            </a:r>
            <a:r>
              <a:rPr lang="zh-CN" altLang="en-US" sz="3600" b="1" dirty="0">
                <a:solidFill>
                  <a:srgbClr val="FF0000"/>
                </a:solidFill>
                <a:latin typeface="+mn-ea"/>
                <a:cs typeface="+mn-ea"/>
                <a:sym typeface="华文新魏" panose="02010800040101010101" pitchFamily="2" charset="-122"/>
              </a:rPr>
              <a:t>立方</a:t>
            </a:r>
            <a:r>
              <a:rPr lang="zh-CN" altLang="en-US" sz="3600" b="1" dirty="0">
                <a:solidFill>
                  <a:schemeClr val="tx1"/>
                </a:solidFill>
                <a:latin typeface="+mn-ea"/>
                <a:cs typeface="+mn-ea"/>
                <a:sym typeface="华文新魏" panose="02010800040101010101" pitchFamily="2" charset="-122"/>
              </a:rPr>
              <a:t>等于</a:t>
            </a:r>
            <a:r>
              <a:rPr lang="en-US" altLang="zh-CN" sz="3600" b="1" i="1" dirty="0">
                <a:solidFill>
                  <a:schemeClr val="tx1"/>
                </a:solidFill>
                <a:latin typeface="+mn-ea"/>
                <a:cs typeface="+mn-ea"/>
                <a:sym typeface="华文新魏" panose="02010800040101010101" pitchFamily="2" charset="-122"/>
              </a:rPr>
              <a:t>a</a:t>
            </a:r>
            <a:r>
              <a:rPr lang="zh-CN" altLang="en-US" sz="3600" b="1" dirty="0">
                <a:solidFill>
                  <a:schemeClr val="tx1"/>
                </a:solidFill>
                <a:latin typeface="+mn-ea"/>
                <a:cs typeface="+mn-ea"/>
                <a:sym typeface="华文新魏" panose="02010800040101010101" pitchFamily="2" charset="-122"/>
              </a:rPr>
              <a:t>，这个数就叫做</a:t>
            </a:r>
            <a:r>
              <a:rPr lang="en-US" altLang="zh-CN" sz="3600" b="1" i="1" dirty="0">
                <a:solidFill>
                  <a:schemeClr val="tx1"/>
                </a:solidFill>
                <a:latin typeface="+mn-ea"/>
                <a:cs typeface="+mn-ea"/>
                <a:sym typeface="华文新魏" panose="02010800040101010101" pitchFamily="2" charset="-122"/>
              </a:rPr>
              <a:t>a</a:t>
            </a:r>
            <a:r>
              <a:rPr lang="zh-CN" altLang="en-US" sz="3600" b="1" dirty="0">
                <a:solidFill>
                  <a:schemeClr val="tx1"/>
                </a:solidFill>
                <a:latin typeface="+mn-ea"/>
                <a:cs typeface="+mn-ea"/>
                <a:sym typeface="华文新魏" panose="02010800040101010101" pitchFamily="2" charset="-122"/>
              </a:rPr>
              <a:t>的</a:t>
            </a:r>
            <a:r>
              <a:rPr lang="zh-CN" altLang="en-US" sz="3600" b="1" dirty="0">
                <a:solidFill>
                  <a:srgbClr val="FF0000"/>
                </a:solidFill>
                <a:latin typeface="+mn-ea"/>
                <a:cs typeface="+mn-ea"/>
                <a:sym typeface="华文新魏" panose="02010800040101010101" pitchFamily="2" charset="-122"/>
              </a:rPr>
              <a:t>立方根</a:t>
            </a:r>
            <a:r>
              <a:rPr lang="zh-CN" altLang="en-US" sz="3600" b="1" dirty="0">
                <a:solidFill>
                  <a:schemeClr val="tx1"/>
                </a:solidFill>
                <a:latin typeface="+mn-ea"/>
                <a:cs typeface="+mn-ea"/>
                <a:sym typeface="华文新魏" panose="02010800040101010101" pitchFamily="2" charset="-122"/>
              </a:rPr>
              <a:t>，也叫做</a:t>
            </a:r>
            <a:r>
              <a:rPr lang="en-US" altLang="zh-CN" sz="3600" b="1" i="1" dirty="0">
                <a:solidFill>
                  <a:schemeClr val="tx1"/>
                </a:solidFill>
                <a:latin typeface="+mn-ea"/>
                <a:cs typeface="+mn-ea"/>
                <a:sym typeface="华文新魏" panose="02010800040101010101" pitchFamily="2" charset="-122"/>
              </a:rPr>
              <a:t>a</a:t>
            </a:r>
            <a:r>
              <a:rPr lang="zh-CN" altLang="en-US" sz="3600" b="1" dirty="0">
                <a:solidFill>
                  <a:schemeClr val="tx1"/>
                </a:solidFill>
                <a:latin typeface="+mn-ea"/>
                <a:cs typeface="+mn-ea"/>
                <a:sym typeface="华文新魏" panose="02010800040101010101" pitchFamily="2" charset="-122"/>
              </a:rPr>
              <a:t>的</a:t>
            </a:r>
            <a:r>
              <a:rPr lang="zh-CN" altLang="en-US" sz="3600" b="1" dirty="0">
                <a:solidFill>
                  <a:srgbClr val="FF0000"/>
                </a:solidFill>
                <a:latin typeface="+mn-ea"/>
                <a:cs typeface="+mn-ea"/>
                <a:sym typeface="华文新魏" panose="02010800040101010101" pitchFamily="2" charset="-122"/>
              </a:rPr>
              <a:t>三次方根</a:t>
            </a:r>
            <a:r>
              <a:rPr lang="zh-CN" altLang="en-US" sz="3600" b="1" dirty="0">
                <a:solidFill>
                  <a:schemeClr val="tx1"/>
                </a:solidFill>
                <a:latin typeface="+mn-ea"/>
                <a:cs typeface="+mn-ea"/>
                <a:sym typeface="华文新魏" panose="02010800040101010101" pitchFamily="2" charset="-122"/>
              </a:rPr>
              <a:t>．记作 　　。</a:t>
            </a:r>
          </a:p>
        </p:txBody>
      </p:sp>
      <p:sp>
        <p:nvSpPr>
          <p:cNvPr id="8" name="TextBox 3"/>
          <p:cNvSpPr txBox="1"/>
          <p:nvPr/>
        </p:nvSpPr>
        <p:spPr>
          <a:xfrm>
            <a:off x="400685" y="3216275"/>
            <a:ext cx="3376930" cy="6451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lstStyle/>
          <a:p>
            <a:pPr algn="l">
              <a:buFont typeface="Wingdings" panose="05000000000000000000" pitchFamily="2" charset="2"/>
              <a:buChar char="u"/>
            </a:pPr>
            <a:r>
              <a:rPr lang="zh-CN" altLang="en-US" sz="3600" b="1" noProof="1">
                <a:solidFill>
                  <a:srgbClr val="FF0000"/>
                </a:solidFill>
                <a:latin typeface="+mn-ea"/>
                <a:cs typeface="+mn-ea"/>
                <a:sym typeface="Calibri" panose="020F0502020204030204" pitchFamily="34" charset="0"/>
              </a:rPr>
              <a:t>立方根的表示</a:t>
            </a:r>
            <a:r>
              <a:rPr lang="zh-CN" altLang="en-US" sz="2800" noProof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Calibri" panose="020F0502020204030204" pitchFamily="34" charset="0"/>
              </a:rPr>
              <a:t> </a:t>
            </a:r>
            <a:endParaRPr lang="zh-CN" altLang="en-US" sz="2800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53" name="Text Box 11"/>
          <p:cNvSpPr/>
          <p:nvPr/>
        </p:nvSpPr>
        <p:spPr>
          <a:xfrm>
            <a:off x="1030923" y="3835083"/>
            <a:ext cx="6551612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chemeClr val="tx1"/>
                </a:solidFill>
                <a:latin typeface="+mj-ea"/>
                <a:ea typeface="+mj-ea"/>
                <a:cs typeface="+mj-ea"/>
                <a:sym typeface="华文新魏" panose="02010800040101010101" pitchFamily="2" charset="-122"/>
              </a:rPr>
              <a:t>一个数</a:t>
            </a:r>
            <a:r>
              <a:rPr lang="en-US" altLang="zh-CN" sz="2800" b="1" i="1" dirty="0">
                <a:solidFill>
                  <a:schemeClr val="tx1"/>
                </a:solidFill>
                <a:latin typeface="+mj-ea"/>
                <a:ea typeface="+mj-ea"/>
                <a:cs typeface="+mj-ea"/>
                <a:sym typeface="华文新魏" panose="02010800040101010101" pitchFamily="2" charset="-122"/>
              </a:rPr>
              <a:t>a</a:t>
            </a:r>
            <a:r>
              <a:rPr lang="zh-CN" altLang="en-US" sz="2800" b="1" dirty="0">
                <a:solidFill>
                  <a:schemeClr val="tx1"/>
                </a:solidFill>
                <a:latin typeface="+mj-ea"/>
                <a:ea typeface="+mj-ea"/>
                <a:cs typeface="+mj-ea"/>
                <a:sym typeface="华文新魏" panose="02010800040101010101" pitchFamily="2" charset="-122"/>
              </a:rPr>
              <a:t>的立方根可以表示为</a:t>
            </a:r>
            <a:r>
              <a:rPr lang="en-US" altLang="zh-CN" sz="2800" b="1" dirty="0">
                <a:solidFill>
                  <a:schemeClr val="tx1"/>
                </a:solidFill>
                <a:latin typeface="+mj-ea"/>
                <a:ea typeface="+mj-ea"/>
                <a:cs typeface="+mj-ea"/>
                <a:sym typeface="华文新魏" panose="02010800040101010101" pitchFamily="2" charset="-122"/>
              </a:rPr>
              <a:t>:</a:t>
            </a:r>
          </a:p>
        </p:txBody>
      </p:sp>
      <p:sp>
        <p:nvSpPr>
          <p:cNvPr id="19461" name="Line 12"/>
          <p:cNvSpPr/>
          <p:nvPr/>
        </p:nvSpPr>
        <p:spPr>
          <a:xfrm>
            <a:off x="2597150" y="4730433"/>
            <a:ext cx="0" cy="1587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endParaRPr lang="zh-CN" altLang="en-US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6164" name="Line 22"/>
          <p:cNvSpPr/>
          <p:nvPr/>
        </p:nvSpPr>
        <p:spPr>
          <a:xfrm flipH="1" flipV="1">
            <a:off x="2473325" y="4833620"/>
            <a:ext cx="1080135" cy="0"/>
          </a:xfrm>
          <a:prstGeom prst="line">
            <a:avLst/>
          </a:prstGeom>
          <a:ln w="317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anchor="t"/>
          <a:lstStyle/>
          <a:p>
            <a:endParaRPr lang="zh-CN" altLang="en-US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6165" name="Text Box 23"/>
          <p:cNvSpPr/>
          <p:nvPr/>
        </p:nvSpPr>
        <p:spPr>
          <a:xfrm>
            <a:off x="1012508" y="4574540"/>
            <a:ext cx="1584325" cy="5175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>
                <a:solidFill>
                  <a:srgbClr val="0033CC"/>
                </a:solidFill>
                <a:latin typeface="Times New Roman" panose="02020603050405020304" charset="0"/>
                <a:ea typeface="黑体" panose="02010609060101010101" charset="-122"/>
                <a:sym typeface="Times New Roman" panose="02020603050405020304" charset="0"/>
              </a:rPr>
              <a:t>根指数</a:t>
            </a:r>
          </a:p>
        </p:txBody>
      </p:sp>
      <p:sp>
        <p:nvSpPr>
          <p:cNvPr id="6166" name="Line 24"/>
          <p:cNvSpPr/>
          <p:nvPr/>
        </p:nvSpPr>
        <p:spPr>
          <a:xfrm>
            <a:off x="4411663" y="5200333"/>
            <a:ext cx="1332000" cy="0"/>
          </a:xfrm>
          <a:prstGeom prst="line">
            <a:avLst/>
          </a:prstGeom>
          <a:ln w="317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anchor="t"/>
          <a:lstStyle/>
          <a:p>
            <a:endParaRPr lang="zh-CN" altLang="en-US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6167" name="Text Box 25"/>
          <p:cNvSpPr/>
          <p:nvPr/>
        </p:nvSpPr>
        <p:spPr>
          <a:xfrm>
            <a:off x="5743893" y="4940618"/>
            <a:ext cx="2087562" cy="519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>
                <a:solidFill>
                  <a:srgbClr val="0033CC"/>
                </a:solidFill>
                <a:latin typeface="Times New Roman" panose="02020603050405020304" charset="0"/>
                <a:ea typeface="黑体" panose="02010609060101010101" charset="-122"/>
                <a:sym typeface="Times New Roman" panose="02020603050405020304" charset="0"/>
              </a:rPr>
              <a:t>被开方数</a:t>
            </a:r>
          </a:p>
        </p:txBody>
      </p:sp>
      <p:sp>
        <p:nvSpPr>
          <p:cNvPr id="6168" name="Text Box 26"/>
          <p:cNvSpPr/>
          <p:nvPr/>
        </p:nvSpPr>
        <p:spPr>
          <a:xfrm>
            <a:off x="9451340" y="3861435"/>
            <a:ext cx="2435225" cy="1812290"/>
          </a:xfrm>
          <a:prstGeom prst="rect">
            <a:avLst/>
          </a:prstGeom>
          <a:solidFill>
            <a:srgbClr val="FFFF00"/>
          </a:solidFill>
          <a:ln w="82550" cmpd="thinThick">
            <a:solidFill>
              <a:schemeClr val="tx1"/>
            </a:solidFill>
            <a:prstDash val="solid"/>
          </a:ln>
        </p:spPr>
        <p:txBody>
          <a:bodyPr wrap="square" anchor="t">
            <a:spAutoFit/>
          </a:bodyPr>
          <a:lstStyle/>
          <a:p>
            <a:pPr algn="l">
              <a:lnSpc>
                <a:spcPct val="40000"/>
              </a:lnSpc>
              <a:spcBef>
                <a:spcPct val="50000"/>
              </a:spcBef>
            </a:pPr>
            <a:endParaRPr lang="zh-CN" altLang="en-US" sz="2800" b="1" dirty="0">
              <a:latin typeface="Times New Roman" panose="02020603050405020304" charset="0"/>
              <a:ea typeface="黑体" panose="02010609060101010101" charset="-122"/>
              <a:cs typeface="Times New Roman" panose="02020603050405020304" charset="0"/>
              <a:sym typeface="华文新魏" panose="02010800040101010101" pitchFamily="2" charset="-122"/>
            </a:endParaRPr>
          </a:p>
          <a:p>
            <a:pPr algn="l">
              <a:lnSpc>
                <a:spcPct val="40000"/>
              </a:lnSpc>
              <a:spcBef>
                <a:spcPct val="50000"/>
              </a:spcBef>
            </a:pPr>
            <a:r>
              <a:rPr lang="zh-CN" altLang="en-US" sz="2800" b="1" dirty="0"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  <a:sym typeface="华文新魏" panose="02010800040101010101" pitchFamily="2" charset="-122"/>
              </a:rPr>
              <a:t>其中</a:t>
            </a:r>
          </a:p>
          <a:p>
            <a:pPr algn="l">
              <a:lnSpc>
                <a:spcPct val="40000"/>
              </a:lnSpc>
              <a:spcBef>
                <a:spcPct val="50000"/>
              </a:spcBef>
            </a:pPr>
            <a:r>
              <a:rPr lang="en-US" altLang="zh-CN" sz="2800" b="1" i="1" dirty="0">
                <a:solidFill>
                  <a:srgbClr val="0033CC"/>
                </a:solidFill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  <a:sym typeface="华文新魏" panose="02010800040101010101" pitchFamily="2" charset="-122"/>
              </a:rPr>
              <a:t>a</a:t>
            </a:r>
            <a:r>
              <a:rPr lang="zh-CN" altLang="en-US" sz="2800" b="1" dirty="0"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  <a:sym typeface="华文新魏" panose="02010800040101010101" pitchFamily="2" charset="-122"/>
              </a:rPr>
              <a:t>是被开方数，</a:t>
            </a:r>
          </a:p>
          <a:p>
            <a:pPr algn="l">
              <a:lnSpc>
                <a:spcPct val="40000"/>
              </a:lnSpc>
              <a:spcBef>
                <a:spcPct val="50000"/>
              </a:spcBef>
            </a:pPr>
            <a:r>
              <a:rPr lang="en-US" altLang="zh-CN" sz="2800" b="1" dirty="0">
                <a:solidFill>
                  <a:srgbClr val="0033CC"/>
                </a:solidFill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  <a:sym typeface="华文新魏" panose="02010800040101010101" pitchFamily="2" charset="-122"/>
              </a:rPr>
              <a:t>3</a:t>
            </a:r>
            <a:r>
              <a:rPr lang="zh-CN" altLang="en-US" sz="2800" b="1" dirty="0"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  <a:sym typeface="华文新魏" panose="02010800040101010101" pitchFamily="2" charset="-122"/>
              </a:rPr>
              <a:t>是根指数，</a:t>
            </a:r>
          </a:p>
          <a:p>
            <a:pPr algn="l">
              <a:lnSpc>
                <a:spcPct val="40000"/>
              </a:lnSpc>
              <a:spcBef>
                <a:spcPct val="50000"/>
              </a:spcBef>
            </a:pPr>
            <a:r>
              <a:rPr lang="en-US" altLang="zh-CN" sz="2800" b="1" dirty="0">
                <a:solidFill>
                  <a:srgbClr val="0033CC"/>
                </a:solidFill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  <a:sym typeface="华文新魏" panose="02010800040101010101" pitchFamily="2" charset="-122"/>
              </a:rPr>
              <a:t>3</a:t>
            </a:r>
            <a:r>
              <a:rPr lang="zh-CN" altLang="en-US" sz="2800" b="1" dirty="0">
                <a:solidFill>
                  <a:srgbClr val="0033CC"/>
                </a:solidFill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  <a:sym typeface="华文新魏" panose="02010800040101010101" pitchFamily="2" charset="-122"/>
              </a:rPr>
              <a:t>不能省略。</a:t>
            </a:r>
            <a:endParaRPr lang="zh-CN" altLang="en-US" sz="2800" b="1" dirty="0">
              <a:latin typeface="Times New Roman" panose="02020603050405020304" charset="0"/>
              <a:ea typeface="黑体" panose="02010609060101010101" charset="-122"/>
              <a:cs typeface="Times New Roman" panose="02020603050405020304" charset="0"/>
              <a:sym typeface="华文新魏" panose="02010800040101010101" pitchFamily="2" charset="-122"/>
            </a:endParaRPr>
          </a:p>
        </p:txBody>
      </p:sp>
      <p:sp>
        <p:nvSpPr>
          <p:cNvPr id="6169" name="Rectangle 29"/>
          <p:cNvSpPr/>
          <p:nvPr/>
        </p:nvSpPr>
        <p:spPr>
          <a:xfrm>
            <a:off x="1031240" y="5613400"/>
            <a:ext cx="345694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+mn-ea"/>
                <a:cs typeface="+mn-ea"/>
                <a:sym typeface="华文新魏" panose="02010800040101010101" pitchFamily="2" charset="-122"/>
              </a:rPr>
              <a:t>读作</a:t>
            </a:r>
            <a:r>
              <a:rPr lang="en-US" altLang="zh-CN" sz="3600" b="1" dirty="0">
                <a:latin typeface="+mn-ea"/>
                <a:cs typeface="+mn-ea"/>
                <a:sym typeface="华文新魏" panose="02010800040101010101" pitchFamily="2" charset="-122"/>
              </a:rPr>
              <a:t>:</a:t>
            </a:r>
            <a:r>
              <a:rPr lang="zh-CN" altLang="en-US" sz="3600" b="1" dirty="0">
                <a:solidFill>
                  <a:srgbClr val="FF0000"/>
                </a:solidFill>
                <a:latin typeface="+mn-ea"/>
                <a:cs typeface="+mn-ea"/>
                <a:sym typeface="华文新魏" panose="02010800040101010101" pitchFamily="2" charset="-122"/>
              </a:rPr>
              <a:t>三次根号 </a:t>
            </a:r>
            <a:r>
              <a:rPr lang="en-US" altLang="zh-CN" sz="3600" b="1" i="1" dirty="0">
                <a:solidFill>
                  <a:srgbClr val="FF0000"/>
                </a:solidFill>
                <a:latin typeface="+mn-ea"/>
                <a:cs typeface="+mn-ea"/>
                <a:sym typeface="华文新魏" panose="02010800040101010101" pitchFamily="2" charset="-122"/>
              </a:rPr>
              <a:t>a</a:t>
            </a:r>
            <a:endParaRPr lang="zh-CN" altLang="en-US" sz="3600" b="1" dirty="0">
              <a:latin typeface="+mn-ea"/>
              <a:cs typeface="+mn-ea"/>
              <a:sym typeface="华文新魏" panose="02010800040101010101" pitchFamily="2" charset="-122"/>
            </a:endParaRPr>
          </a:p>
        </p:txBody>
      </p:sp>
      <p:graphicFrame>
        <p:nvGraphicFramePr>
          <p:cNvPr id="6177" name="对象 42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7479030" y="2274570"/>
          <a:ext cx="822325" cy="7791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r:id="rId5" imgW="241300" imgH="228600" progId="Equation.KSEE3">
                  <p:embed/>
                </p:oleObj>
              </mc:Choice>
              <mc:Fallback>
                <p:oleObj r:id="rId5" imgW="241300" imgH="228600" progId="Equation.KSEE3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479030" y="2274570"/>
                        <a:ext cx="822325" cy="77914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42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3434080" y="4352767"/>
          <a:ext cx="1092200" cy="10337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" r:id="rId7" imgW="241300" imgH="228600" progId="Equation.KSEE3">
                  <p:embed/>
                </p:oleObj>
              </mc:Choice>
              <mc:Fallback>
                <p:oleObj r:id="rId7" imgW="241300" imgH="228600" progId="Equation.KSEE3">
                  <p:embed/>
                  <p:pic>
                    <p:nvPicPr>
                      <p:cNvPr id="0" name="图片 3079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434080" y="4352767"/>
                        <a:ext cx="1092200" cy="103378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6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32" dur="1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44" dur="1000"/>
                                        <p:tgtEl>
                                          <p:spTgt spid="6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51" dur="1000"/>
                                        <p:tgtEl>
                                          <p:spTgt spid="6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55" dur="2000"/>
                                        <p:tgtEl>
                                          <p:spTgt spid="6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fmla" valueType="clr">
                                      <p:cBhvr override="childStyle">
                                        <p:cTn id="59" dur="80"/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fmla" valueType="clr">
                                      <p:cBhvr>
                                        <p:cTn id="60" dur="80"/>
                                        <p:tgtEl>
                                          <p:spTgt spid="61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80"/>
                                        <p:tgtEl>
                                          <p:spTgt spid="61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200"/>
                            </p:stCondLst>
                            <p:childTnLst>
                              <p:par>
                                <p:cTn id="6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right)">
                                      <p:cBhvr>
                                        <p:cTn id="65" dur="500"/>
                                        <p:tgtEl>
                                          <p:spTgt spid="6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700"/>
                            </p:stCondLst>
                            <p:childTnLst>
                              <p:par>
                                <p:cTn id="6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fmla" valueType="clr">
                                      <p:cBhvr override="childStyle">
                                        <p:cTn id="69" dur="80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fmla" valueType="clr">
                                      <p:cBhvr>
                                        <p:cTn id="70" dur="80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80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/>
      <p:bldP spid="9218" grpId="0"/>
      <p:bldP spid="8" grpId="0"/>
      <p:bldP spid="6153" grpId="0" bldLvl="0"/>
      <p:bldP spid="6164" grpId="0" bldLvl="0" animBg="1"/>
      <p:bldP spid="6165" grpId="0" bldLvl="0"/>
      <p:bldP spid="6166" grpId="0" bldLvl="0" animBg="1"/>
      <p:bldP spid="6167" grpId="0" bldLvl="0"/>
      <p:bldP spid="6167" grpId="1" bldLvl="0"/>
      <p:bldP spid="6168" grpId="0" bldLvl="0" animBg="1"/>
      <p:bldP spid="6169" grpId="0" bldLvl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3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2056" name="TextBox 3"/>
          <p:cNvSpPr txBox="1"/>
          <p:nvPr/>
        </p:nvSpPr>
        <p:spPr>
          <a:xfrm>
            <a:off x="364490" y="953135"/>
            <a:ext cx="8409940" cy="6451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600" b="1" noProof="1">
                <a:solidFill>
                  <a:schemeClr val="accent6">
                    <a:lumMod val="75000"/>
                  </a:schemeClr>
                </a:solidFill>
                <a:latin typeface="+mn-ea"/>
                <a:cs typeface="+mn-ea"/>
              </a:rPr>
              <a:t>填一填：</a:t>
            </a:r>
            <a:r>
              <a:rPr lang="en-US" altLang="zh-CN" sz="3600" b="1" noProof="1">
                <a:solidFill>
                  <a:schemeClr val="accent6">
                    <a:lumMod val="75000"/>
                  </a:schemeClr>
                </a:solidFill>
                <a:latin typeface="+mn-ea"/>
                <a:cs typeface="+mn-ea"/>
              </a:rPr>
              <a:t> </a:t>
            </a:r>
            <a:r>
              <a:rPr lang="zh-CN" altLang="en-US" sz="3600" b="1" noProof="1">
                <a:latin typeface="+mn-ea"/>
                <a:cs typeface="+mn-ea"/>
                <a:sym typeface="华文新魏" panose="02010800040101010101" pitchFamily="2" charset="-122"/>
              </a:rPr>
              <a:t>根据立方根的意义填空</a:t>
            </a:r>
            <a:r>
              <a:rPr lang="zh-CN" sz="3600" b="1" noProof="1">
                <a:latin typeface="+mn-ea"/>
                <a:cs typeface="+mn-ea"/>
                <a:sym typeface="华文新魏" panose="02010800040101010101" pitchFamily="2" charset="-122"/>
              </a:rPr>
              <a:t>：</a:t>
            </a:r>
          </a:p>
        </p:txBody>
      </p:sp>
      <p:grpSp>
        <p:nvGrpSpPr>
          <p:cNvPr id="20482" name="组合 8195"/>
          <p:cNvGrpSpPr/>
          <p:nvPr/>
        </p:nvGrpSpPr>
        <p:grpSpPr>
          <a:xfrm>
            <a:off x="278130" y="1797050"/>
            <a:ext cx="8264525" cy="644526"/>
            <a:chOff x="-9" y="76"/>
            <a:chExt cx="5206" cy="406"/>
          </a:xfrm>
        </p:grpSpPr>
        <p:sp>
          <p:nvSpPr>
            <p:cNvPr id="20483" name="Rectangle 16"/>
            <p:cNvSpPr/>
            <p:nvPr/>
          </p:nvSpPr>
          <p:spPr>
            <a:xfrm>
              <a:off x="-9" y="76"/>
              <a:ext cx="5206" cy="40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800" b="1" dirty="0">
                  <a:solidFill>
                    <a:srgbClr val="000000"/>
                  </a:solidFill>
                  <a:latin typeface="Times New Roman" panose="02020603050405020304" charset="0"/>
                  <a:ea typeface="黑体" panose="02010609060101010101" charset="-122"/>
                  <a:cs typeface="Times New Roman" panose="02020603050405020304" charset="0"/>
                  <a:sym typeface="Arial" panose="020B0604020202020204" pitchFamily="34" charset="0"/>
                </a:rPr>
                <a:t> </a:t>
              </a:r>
              <a:r>
                <a:rPr lang="zh-CN" altLang="en-US" sz="3600" b="1" dirty="0">
                  <a:solidFill>
                    <a:srgbClr val="000000"/>
                  </a:solidFill>
                  <a:latin typeface="+mn-ea"/>
                  <a:cs typeface="+mn-ea"/>
                  <a:sym typeface="Arial" panose="020B0604020202020204" pitchFamily="34" charset="0"/>
                </a:rPr>
                <a:t>因为     </a:t>
              </a:r>
              <a:r>
                <a:rPr lang="en-US" altLang="zh-CN" sz="3600" b="1" dirty="0">
                  <a:solidFill>
                    <a:srgbClr val="000000"/>
                  </a:solidFill>
                  <a:latin typeface="+mn-ea"/>
                  <a:cs typeface="+mn-ea"/>
                  <a:sym typeface="Arial" panose="020B0604020202020204" pitchFamily="34" charset="0"/>
                </a:rPr>
                <a:t>=8</a:t>
              </a:r>
              <a:r>
                <a:rPr lang="zh-CN" altLang="en-US" sz="3600" b="1" dirty="0">
                  <a:solidFill>
                    <a:srgbClr val="000000"/>
                  </a:solidFill>
                  <a:latin typeface="+mn-ea"/>
                  <a:cs typeface="+mn-ea"/>
                  <a:sym typeface="Arial" panose="020B0604020202020204" pitchFamily="34" charset="0"/>
                </a:rPr>
                <a:t>，所以</a:t>
              </a:r>
              <a:r>
                <a:rPr lang="en-US" altLang="zh-CN" sz="3600" b="1" dirty="0">
                  <a:solidFill>
                    <a:srgbClr val="000000"/>
                  </a:solidFill>
                  <a:latin typeface="+mn-ea"/>
                  <a:cs typeface="+mn-ea"/>
                  <a:sym typeface="Arial" panose="020B0604020202020204" pitchFamily="34" charset="0"/>
                </a:rPr>
                <a:t>8</a:t>
              </a:r>
              <a:r>
                <a:rPr lang="zh-CN" altLang="en-US" sz="3600" b="1" dirty="0">
                  <a:solidFill>
                    <a:srgbClr val="000000"/>
                  </a:solidFill>
                  <a:latin typeface="+mn-ea"/>
                  <a:cs typeface="+mn-ea"/>
                  <a:sym typeface="Arial" panose="020B0604020202020204" pitchFamily="34" charset="0"/>
                </a:rPr>
                <a:t>的立方根是（　）；</a:t>
              </a:r>
              <a:endParaRPr lang="zh-CN" altLang="en-US" sz="3600" b="1" dirty="0">
                <a:solidFill>
                  <a:srgbClr val="FFFF00"/>
                </a:solidFill>
                <a:latin typeface="+mn-ea"/>
                <a:cs typeface="+mn-ea"/>
                <a:sym typeface="Arial" panose="020B0604020202020204" pitchFamily="34" charset="0"/>
              </a:endParaRPr>
            </a:p>
          </p:txBody>
        </p:sp>
        <p:pic>
          <p:nvPicPr>
            <p:cNvPr id="20484" name="Object 2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43" y="76"/>
              <a:ext cx="319" cy="366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0485" name="Rectangle 17"/>
          <p:cNvSpPr/>
          <p:nvPr/>
        </p:nvSpPr>
        <p:spPr>
          <a:xfrm>
            <a:off x="259239" y="2514600"/>
            <a:ext cx="10381615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l"/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  <a:sym typeface="Arial" panose="020B0604020202020204" pitchFamily="34" charset="0"/>
              </a:rPr>
              <a:t> </a:t>
            </a:r>
            <a:r>
              <a:rPr lang="zh-CN" altLang="en-US" sz="3600" b="1" dirty="0">
                <a:solidFill>
                  <a:srgbClr val="000000"/>
                </a:solidFill>
                <a:latin typeface="+mn-ea"/>
                <a:cs typeface="+mn-ea"/>
                <a:sym typeface="Arial" panose="020B0604020202020204" pitchFamily="34" charset="0"/>
              </a:rPr>
              <a:t>因为</a:t>
            </a:r>
            <a:r>
              <a:rPr lang="en-US" altLang="zh-CN" sz="3600" b="1" dirty="0">
                <a:solidFill>
                  <a:srgbClr val="000000"/>
                </a:solidFill>
                <a:latin typeface="+mn-ea"/>
                <a:cs typeface="+mn-ea"/>
                <a:sym typeface="Arial" panose="020B0604020202020204" pitchFamily="34" charset="0"/>
              </a:rPr>
              <a:t>(    </a:t>
            </a:r>
            <a:r>
              <a:rPr lang="zh-CN" altLang="en-US" sz="3600" b="1" dirty="0">
                <a:solidFill>
                  <a:srgbClr val="000000"/>
                </a:solidFill>
                <a:latin typeface="+mn-ea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3600" b="1" dirty="0">
                <a:solidFill>
                  <a:srgbClr val="000000"/>
                </a:solidFill>
                <a:latin typeface="+mn-ea"/>
                <a:cs typeface="+mn-ea"/>
                <a:sym typeface="Arial" panose="020B0604020202020204" pitchFamily="34" charset="0"/>
              </a:rPr>
              <a:t>)</a:t>
            </a:r>
            <a:r>
              <a:rPr lang="en-US" altLang="zh-CN" sz="3600" b="1" baseline="30000" dirty="0">
                <a:solidFill>
                  <a:srgbClr val="000000"/>
                </a:solidFill>
                <a:latin typeface="+mn-ea"/>
                <a:cs typeface="+mn-ea"/>
                <a:sym typeface="Arial" panose="020B0604020202020204" pitchFamily="34" charset="0"/>
              </a:rPr>
              <a:t>3</a:t>
            </a:r>
            <a:r>
              <a:rPr lang="en-US" altLang="zh-CN" sz="3600" b="1" dirty="0">
                <a:solidFill>
                  <a:srgbClr val="000000"/>
                </a:solidFill>
                <a:latin typeface="+mn-ea"/>
                <a:cs typeface="+mn-ea"/>
                <a:sym typeface="Arial" panose="020B0604020202020204" pitchFamily="34" charset="0"/>
              </a:rPr>
              <a:t> =0.125,</a:t>
            </a:r>
            <a:r>
              <a:rPr lang="zh-CN" altLang="en-US" sz="3600" b="1" dirty="0">
                <a:solidFill>
                  <a:srgbClr val="000000"/>
                </a:solidFill>
                <a:latin typeface="+mn-ea"/>
                <a:cs typeface="+mn-ea"/>
                <a:sym typeface="Arial" panose="020B0604020202020204" pitchFamily="34" charset="0"/>
              </a:rPr>
              <a:t>所以</a:t>
            </a:r>
            <a:r>
              <a:rPr lang="en-US" altLang="zh-CN" sz="3600" b="1" dirty="0">
                <a:solidFill>
                  <a:srgbClr val="000000"/>
                </a:solidFill>
                <a:latin typeface="+mn-ea"/>
                <a:cs typeface="+mn-ea"/>
                <a:sym typeface="Arial" panose="020B0604020202020204" pitchFamily="34" charset="0"/>
              </a:rPr>
              <a:t>0.125</a:t>
            </a:r>
            <a:r>
              <a:rPr lang="zh-CN" altLang="en-US" sz="3600" b="1" dirty="0">
                <a:solidFill>
                  <a:srgbClr val="000000"/>
                </a:solidFill>
                <a:latin typeface="+mn-ea"/>
                <a:cs typeface="+mn-ea"/>
                <a:sym typeface="Arial" panose="020B0604020202020204" pitchFamily="34" charset="0"/>
              </a:rPr>
              <a:t>的立方是（　  ）；</a:t>
            </a:r>
            <a:endParaRPr lang="zh-CN" altLang="en-US" sz="3600" b="1" dirty="0">
              <a:latin typeface="+mn-ea"/>
              <a:cs typeface="+mn-ea"/>
            </a:endParaRPr>
          </a:p>
        </p:txBody>
      </p:sp>
      <p:sp>
        <p:nvSpPr>
          <p:cNvPr id="20486" name="Rectangle 18"/>
          <p:cNvSpPr/>
          <p:nvPr/>
        </p:nvSpPr>
        <p:spPr>
          <a:xfrm>
            <a:off x="354489" y="3224530"/>
            <a:ext cx="8688705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600" b="1" dirty="0">
                <a:solidFill>
                  <a:srgbClr val="000000"/>
                </a:solidFill>
                <a:latin typeface="+mn-ea"/>
                <a:cs typeface="+mn-ea"/>
                <a:sym typeface="Arial" panose="020B0604020202020204" pitchFamily="34" charset="0"/>
              </a:rPr>
              <a:t>因为</a:t>
            </a:r>
            <a:r>
              <a:rPr lang="en-US" altLang="zh-CN" sz="3600" b="1" dirty="0">
                <a:solidFill>
                  <a:srgbClr val="000000"/>
                </a:solidFill>
                <a:latin typeface="+mn-ea"/>
                <a:cs typeface="+mn-ea"/>
                <a:sym typeface="Arial" panose="020B0604020202020204" pitchFamily="34" charset="0"/>
              </a:rPr>
              <a:t>(  </a:t>
            </a:r>
            <a:r>
              <a:rPr lang="zh-CN" altLang="en-US" sz="3600" b="1" dirty="0">
                <a:solidFill>
                  <a:srgbClr val="000000"/>
                </a:solidFill>
                <a:latin typeface="+mn-ea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3600" b="1" dirty="0">
                <a:solidFill>
                  <a:srgbClr val="000000"/>
                </a:solidFill>
                <a:latin typeface="+mn-ea"/>
                <a:cs typeface="+mn-ea"/>
                <a:sym typeface="Arial" panose="020B0604020202020204" pitchFamily="34" charset="0"/>
              </a:rPr>
              <a:t>)</a:t>
            </a:r>
            <a:r>
              <a:rPr lang="en-US" altLang="zh-CN" sz="3600" b="1" baseline="30000" dirty="0">
                <a:solidFill>
                  <a:srgbClr val="000000"/>
                </a:solidFill>
                <a:latin typeface="+mn-ea"/>
                <a:cs typeface="+mn-ea"/>
                <a:sym typeface="Arial" panose="020B0604020202020204" pitchFamily="34" charset="0"/>
              </a:rPr>
              <a:t>3</a:t>
            </a:r>
            <a:r>
              <a:rPr lang="en-US" altLang="zh-CN" sz="3600" b="1" dirty="0">
                <a:solidFill>
                  <a:srgbClr val="000000"/>
                </a:solidFill>
                <a:latin typeface="+mn-ea"/>
                <a:cs typeface="+mn-ea"/>
                <a:sym typeface="Arial" panose="020B0604020202020204" pitchFamily="34" charset="0"/>
              </a:rPr>
              <a:t> </a:t>
            </a:r>
            <a:r>
              <a:rPr lang="zh-CN" altLang="en-US" sz="3600" b="1" dirty="0">
                <a:solidFill>
                  <a:srgbClr val="000000"/>
                </a:solidFill>
                <a:latin typeface="+mn-ea"/>
                <a:cs typeface="+mn-ea"/>
                <a:sym typeface="Arial" panose="020B0604020202020204" pitchFamily="34" charset="0"/>
              </a:rPr>
              <a:t>＝</a:t>
            </a:r>
            <a:r>
              <a:rPr lang="en-US" altLang="zh-CN" sz="3600" b="1" dirty="0">
                <a:solidFill>
                  <a:srgbClr val="000000"/>
                </a:solidFill>
                <a:latin typeface="+mn-ea"/>
                <a:cs typeface="+mn-ea"/>
                <a:sym typeface="Arial" panose="020B0604020202020204" pitchFamily="34" charset="0"/>
              </a:rPr>
              <a:t>0</a:t>
            </a:r>
            <a:r>
              <a:rPr lang="zh-CN" altLang="en-US" sz="3600" b="1" dirty="0">
                <a:solidFill>
                  <a:srgbClr val="000000"/>
                </a:solidFill>
                <a:latin typeface="+mn-ea"/>
                <a:cs typeface="+mn-ea"/>
                <a:sym typeface="Arial" panose="020B0604020202020204" pitchFamily="34" charset="0"/>
              </a:rPr>
              <a:t>，所以</a:t>
            </a:r>
            <a:r>
              <a:rPr lang="en-US" altLang="zh-CN" sz="3600" b="1" dirty="0">
                <a:solidFill>
                  <a:srgbClr val="000000"/>
                </a:solidFill>
                <a:latin typeface="+mn-ea"/>
                <a:cs typeface="+mn-ea"/>
                <a:sym typeface="Arial" panose="020B0604020202020204" pitchFamily="34" charset="0"/>
              </a:rPr>
              <a:t>0</a:t>
            </a:r>
            <a:r>
              <a:rPr lang="zh-CN" altLang="en-US" sz="3600" b="1" dirty="0">
                <a:solidFill>
                  <a:srgbClr val="000000"/>
                </a:solidFill>
                <a:latin typeface="+mn-ea"/>
                <a:cs typeface="+mn-ea"/>
                <a:sym typeface="Arial" panose="020B0604020202020204" pitchFamily="34" charset="0"/>
              </a:rPr>
              <a:t>的立方根是（　）；</a:t>
            </a:r>
          </a:p>
        </p:txBody>
      </p:sp>
      <p:sp>
        <p:nvSpPr>
          <p:cNvPr id="20487" name="Rectangle 19"/>
          <p:cNvSpPr/>
          <p:nvPr/>
        </p:nvSpPr>
        <p:spPr>
          <a:xfrm>
            <a:off x="350044" y="3924618"/>
            <a:ext cx="10097135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600" b="1" dirty="0">
                <a:solidFill>
                  <a:srgbClr val="000000"/>
                </a:solidFill>
                <a:latin typeface="+mn-ea"/>
                <a:cs typeface="+mn-ea"/>
                <a:sym typeface="Arial" panose="020B0604020202020204" pitchFamily="34" charset="0"/>
              </a:rPr>
              <a:t>因为  </a:t>
            </a:r>
            <a:r>
              <a:rPr lang="en-US" altLang="zh-CN" sz="3600" b="1" dirty="0">
                <a:solidFill>
                  <a:srgbClr val="000000"/>
                </a:solidFill>
                <a:latin typeface="+mn-ea"/>
                <a:cs typeface="+mn-ea"/>
                <a:sym typeface="Arial" panose="020B0604020202020204" pitchFamily="34" charset="0"/>
              </a:rPr>
              <a:t>(   </a:t>
            </a:r>
            <a:r>
              <a:rPr lang="zh-CN" altLang="en-US" sz="3600" b="1" dirty="0">
                <a:solidFill>
                  <a:srgbClr val="000000"/>
                </a:solidFill>
                <a:latin typeface="+mn-ea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3600" b="1" dirty="0">
                <a:solidFill>
                  <a:srgbClr val="000000"/>
                </a:solidFill>
                <a:latin typeface="+mn-ea"/>
                <a:cs typeface="+mn-ea"/>
                <a:sym typeface="Arial" panose="020B0604020202020204" pitchFamily="34" charset="0"/>
              </a:rPr>
              <a:t>)</a:t>
            </a:r>
            <a:r>
              <a:rPr lang="en-US" altLang="zh-CN" sz="3600" b="1" baseline="30000" dirty="0">
                <a:solidFill>
                  <a:srgbClr val="000000"/>
                </a:solidFill>
                <a:latin typeface="+mn-ea"/>
                <a:cs typeface="+mn-ea"/>
                <a:sym typeface="Arial" panose="020B0604020202020204" pitchFamily="34" charset="0"/>
              </a:rPr>
              <a:t>3</a:t>
            </a:r>
            <a:r>
              <a:rPr lang="en-US" altLang="zh-CN" sz="3600" b="1" dirty="0">
                <a:solidFill>
                  <a:srgbClr val="000000"/>
                </a:solidFill>
                <a:latin typeface="+mn-ea"/>
                <a:cs typeface="+mn-ea"/>
                <a:sym typeface="Arial" panose="020B0604020202020204" pitchFamily="34" charset="0"/>
              </a:rPr>
              <a:t> </a:t>
            </a:r>
            <a:r>
              <a:rPr lang="zh-CN" altLang="en-US" sz="3600" b="1" dirty="0">
                <a:solidFill>
                  <a:srgbClr val="000000"/>
                </a:solidFill>
                <a:latin typeface="+mn-ea"/>
                <a:cs typeface="+mn-ea"/>
                <a:sym typeface="Arial" panose="020B0604020202020204" pitchFamily="34" charset="0"/>
              </a:rPr>
              <a:t>＝－</a:t>
            </a:r>
            <a:r>
              <a:rPr lang="en-US" altLang="zh-CN" sz="3600" b="1" dirty="0">
                <a:solidFill>
                  <a:srgbClr val="000000"/>
                </a:solidFill>
                <a:latin typeface="+mn-ea"/>
                <a:cs typeface="+mn-ea"/>
                <a:sym typeface="Arial" panose="020B0604020202020204" pitchFamily="34" charset="0"/>
              </a:rPr>
              <a:t>8</a:t>
            </a:r>
            <a:r>
              <a:rPr lang="zh-CN" altLang="en-US" sz="3600" b="1" dirty="0">
                <a:solidFill>
                  <a:srgbClr val="000000"/>
                </a:solidFill>
                <a:latin typeface="+mn-ea"/>
                <a:cs typeface="+mn-ea"/>
                <a:sym typeface="Arial" panose="020B0604020202020204" pitchFamily="34" charset="0"/>
              </a:rPr>
              <a:t>，所以－</a:t>
            </a:r>
            <a:r>
              <a:rPr lang="en-US" altLang="zh-CN" sz="3600" b="1" dirty="0">
                <a:solidFill>
                  <a:srgbClr val="000000"/>
                </a:solidFill>
                <a:latin typeface="+mn-ea"/>
                <a:cs typeface="+mn-ea"/>
                <a:sym typeface="Arial" panose="020B0604020202020204" pitchFamily="34" charset="0"/>
              </a:rPr>
              <a:t>8</a:t>
            </a:r>
            <a:r>
              <a:rPr lang="zh-CN" altLang="en-US" sz="3600" b="1" dirty="0">
                <a:solidFill>
                  <a:srgbClr val="000000"/>
                </a:solidFill>
                <a:latin typeface="+mn-ea"/>
                <a:cs typeface="+mn-ea"/>
                <a:sym typeface="Arial" panose="020B0604020202020204" pitchFamily="34" charset="0"/>
              </a:rPr>
              <a:t>的立方根是（    ）；</a:t>
            </a:r>
            <a:endParaRPr lang="zh-CN" altLang="en-US" sz="3600" b="1" dirty="0">
              <a:latin typeface="+mn-ea"/>
              <a:cs typeface="+mn-ea"/>
            </a:endParaRPr>
          </a:p>
        </p:txBody>
      </p:sp>
      <p:grpSp>
        <p:nvGrpSpPr>
          <p:cNvPr id="20488" name="组合 8207"/>
          <p:cNvGrpSpPr/>
          <p:nvPr/>
        </p:nvGrpSpPr>
        <p:grpSpPr>
          <a:xfrm>
            <a:off x="364490" y="4576792"/>
            <a:ext cx="11174343" cy="973358"/>
            <a:chOff x="0" y="156"/>
            <a:chExt cx="6541" cy="613"/>
          </a:xfrm>
        </p:grpSpPr>
        <p:sp>
          <p:nvSpPr>
            <p:cNvPr id="20489" name="Rectangle 20"/>
            <p:cNvSpPr/>
            <p:nvPr/>
          </p:nvSpPr>
          <p:spPr>
            <a:xfrm>
              <a:off x="0" y="201"/>
              <a:ext cx="6541" cy="40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l"/>
              <a:r>
                <a:rPr lang="zh-CN" altLang="en-US" sz="3600" b="1" dirty="0">
                  <a:solidFill>
                    <a:srgbClr val="000000"/>
                  </a:solidFill>
                  <a:latin typeface="+mn-ea"/>
                  <a:cs typeface="+mn-ea"/>
                  <a:sym typeface="Arial" panose="020B0604020202020204" pitchFamily="34" charset="0"/>
                </a:rPr>
                <a:t>因为</a:t>
              </a:r>
              <a:r>
                <a:rPr lang="en-US" altLang="zh-CN" sz="3600" b="1" dirty="0">
                  <a:solidFill>
                    <a:srgbClr val="000000"/>
                  </a:solidFill>
                  <a:latin typeface="+mn-ea"/>
                  <a:cs typeface="+mn-ea"/>
                  <a:sym typeface="Arial" panose="020B0604020202020204" pitchFamily="34" charset="0"/>
                </a:rPr>
                <a:t>(     </a:t>
              </a:r>
              <a:r>
                <a:rPr lang="zh-CN" altLang="en-US" sz="3600" b="1" dirty="0">
                  <a:solidFill>
                    <a:srgbClr val="000000"/>
                  </a:solidFill>
                  <a:latin typeface="+mn-ea"/>
                  <a:cs typeface="+mn-ea"/>
                  <a:sym typeface="Arial" panose="020B0604020202020204" pitchFamily="34" charset="0"/>
                </a:rPr>
                <a:t> </a:t>
              </a:r>
              <a:r>
                <a:rPr lang="en-US" altLang="zh-CN" sz="3600" b="1" dirty="0">
                  <a:solidFill>
                    <a:srgbClr val="000000"/>
                  </a:solidFill>
                  <a:latin typeface="+mn-ea"/>
                  <a:cs typeface="+mn-ea"/>
                  <a:sym typeface="Arial" panose="020B0604020202020204" pitchFamily="34" charset="0"/>
                </a:rPr>
                <a:t>)</a:t>
              </a:r>
              <a:r>
                <a:rPr lang="en-US" altLang="zh-CN" sz="3600" b="1" baseline="30000" dirty="0">
                  <a:solidFill>
                    <a:srgbClr val="000000"/>
                  </a:solidFill>
                  <a:latin typeface="+mn-ea"/>
                  <a:cs typeface="+mn-ea"/>
                  <a:sym typeface="Arial" panose="020B0604020202020204" pitchFamily="34" charset="0"/>
                </a:rPr>
                <a:t>3</a:t>
              </a:r>
              <a:r>
                <a:rPr lang="en-US" altLang="zh-CN" sz="3600" b="1" dirty="0">
                  <a:solidFill>
                    <a:srgbClr val="000000"/>
                  </a:solidFill>
                  <a:latin typeface="+mn-ea"/>
                  <a:cs typeface="+mn-ea"/>
                  <a:sym typeface="Arial" panose="020B0604020202020204" pitchFamily="34" charset="0"/>
                </a:rPr>
                <a:t>  </a:t>
              </a:r>
              <a:r>
                <a:rPr lang="zh-CN" altLang="en-US" sz="3600" b="1" dirty="0">
                  <a:solidFill>
                    <a:srgbClr val="000000"/>
                  </a:solidFill>
                  <a:latin typeface="+mn-ea"/>
                  <a:cs typeface="+mn-ea"/>
                  <a:sym typeface="Arial" panose="020B0604020202020204" pitchFamily="34" charset="0"/>
                </a:rPr>
                <a:t>＝       ，所以         的立方根是（     ）。</a:t>
              </a:r>
              <a:endParaRPr lang="zh-CN" altLang="en-US" sz="2800" b="1" dirty="0"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endParaRPr>
            </a:p>
          </p:txBody>
        </p:sp>
        <p:pic>
          <p:nvPicPr>
            <p:cNvPr id="20490" name="Object 3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812" y="196"/>
              <a:ext cx="442" cy="52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0491" name="Object 36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254" y="156"/>
              <a:ext cx="487" cy="613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8213" name="Text Box 38"/>
          <p:cNvSpPr/>
          <p:nvPr/>
        </p:nvSpPr>
        <p:spPr>
          <a:xfrm>
            <a:off x="7607618" y="3252788"/>
            <a:ext cx="41148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3600" dirty="0">
                <a:solidFill>
                  <a:srgbClr val="FF0000"/>
                </a:solidFill>
                <a:latin typeface="Times New Roman" panose="02020603050405020304" charset="0"/>
                <a:ea typeface="黑体" panose="02010609060101010101" charset="-122"/>
                <a:sym typeface="Arial" panose="020B0604020202020204" pitchFamily="34" charset="0"/>
              </a:rPr>
              <a:t>0</a:t>
            </a:r>
          </a:p>
        </p:txBody>
      </p:sp>
      <p:sp>
        <p:nvSpPr>
          <p:cNvPr id="8214" name="Text Box 39"/>
          <p:cNvSpPr/>
          <p:nvPr/>
        </p:nvSpPr>
        <p:spPr>
          <a:xfrm>
            <a:off x="7070408" y="1765300"/>
            <a:ext cx="41148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charset="0"/>
                <a:ea typeface="黑体" panose="02010609060101010101" charset="-122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8223" name="Text Box 52"/>
          <p:cNvSpPr/>
          <p:nvPr/>
        </p:nvSpPr>
        <p:spPr>
          <a:xfrm>
            <a:off x="1829753" y="3924618"/>
            <a:ext cx="56388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charset="0"/>
                <a:ea typeface="黑体" panose="02010609060101010101" charset="-122"/>
                <a:sym typeface="Arial" panose="020B0604020202020204" pitchFamily="34" charset="0"/>
              </a:rPr>
              <a:t>-2</a:t>
            </a:r>
          </a:p>
        </p:txBody>
      </p:sp>
      <p:sp>
        <p:nvSpPr>
          <p:cNvPr id="8224" name="Text Box 53"/>
          <p:cNvSpPr/>
          <p:nvPr/>
        </p:nvSpPr>
        <p:spPr>
          <a:xfrm>
            <a:off x="1553210" y="3255010"/>
            <a:ext cx="433388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600" dirty="0">
                <a:solidFill>
                  <a:srgbClr val="FF0000"/>
                </a:solidFill>
                <a:latin typeface="Times New Roman" panose="02020603050405020304" charset="0"/>
                <a:ea typeface="黑体" panose="02010609060101010101" charset="-122"/>
                <a:sym typeface="Arial" panose="020B0604020202020204" pitchFamily="34" charset="0"/>
              </a:rPr>
              <a:t>0</a:t>
            </a:r>
          </a:p>
        </p:txBody>
      </p:sp>
      <p:sp>
        <p:nvSpPr>
          <p:cNvPr id="8225" name="Text Box 55"/>
          <p:cNvSpPr/>
          <p:nvPr/>
        </p:nvSpPr>
        <p:spPr>
          <a:xfrm>
            <a:off x="8896985" y="3924618"/>
            <a:ext cx="56388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charset="0"/>
                <a:ea typeface="黑体" panose="02010609060101010101" charset="-122"/>
                <a:sym typeface="Arial" panose="020B0604020202020204" pitchFamily="34" charset="0"/>
              </a:rPr>
              <a:t>-2</a:t>
            </a:r>
          </a:p>
        </p:txBody>
      </p:sp>
      <p:graphicFrame>
        <p:nvGraphicFramePr>
          <p:cNvPr id="8" name="对象 7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686560" y="2282825"/>
          <a:ext cx="415290" cy="10706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3" r:id="rId9" imgW="152400" imgH="393700" progId="Equation.KSEE3">
                  <p:embed/>
                </p:oleObj>
              </mc:Choice>
              <mc:Fallback>
                <p:oleObj r:id="rId9" imgW="152400" imgH="393700" progId="Equation.KSEE3">
                  <p:embed/>
                  <p:pic>
                    <p:nvPicPr>
                      <p:cNvPr id="0" name="图片 3080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686560" y="2282825"/>
                        <a:ext cx="415290" cy="107061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9043035" y="2207260"/>
          <a:ext cx="417830" cy="107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4" r:id="rId11" imgW="152400" imgH="393700" progId="Equation.KSEE3">
                  <p:embed/>
                </p:oleObj>
              </mc:Choice>
              <mc:Fallback>
                <p:oleObj r:id="rId11" imgW="152400" imgH="393700" progId="Equation.KSEE3">
                  <p:embed/>
                  <p:pic>
                    <p:nvPicPr>
                      <p:cNvPr id="0" name="图片 3082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9043035" y="2207260"/>
                        <a:ext cx="417830" cy="10763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614805" y="4521835"/>
          <a:ext cx="619760" cy="960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5" r:id="rId12" imgW="254000" imgH="393700" progId="Equation.KSEE3">
                  <p:embed/>
                </p:oleObj>
              </mc:Choice>
              <mc:Fallback>
                <p:oleObj r:id="rId12" imgW="254000" imgH="393700" progId="Equation.KSEE3">
                  <p:embed/>
                  <p:pic>
                    <p:nvPicPr>
                      <p:cNvPr id="0" name="图片 3083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614805" y="4521835"/>
                        <a:ext cx="619760" cy="96012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9772015" y="4568825"/>
          <a:ext cx="675005" cy="10464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6" r:id="rId14" imgW="254000" imgH="393700" progId="Equation.KSEE3">
                  <p:embed/>
                </p:oleObj>
              </mc:Choice>
              <mc:Fallback>
                <p:oleObj r:id="rId14" imgW="254000" imgH="393700" progId="Equation.KSEE3">
                  <p:embed/>
                  <p:pic>
                    <p:nvPicPr>
                      <p:cNvPr id="0" name="图片 3081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9772015" y="4568825"/>
                        <a:ext cx="675005" cy="104648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13" grpId="0"/>
      <p:bldP spid="8214" grpId="0"/>
      <p:bldP spid="8223" grpId="0"/>
      <p:bldP spid="8224" grpId="0"/>
      <p:bldP spid="82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TextBox 3"/>
          <p:cNvSpPr txBox="1"/>
          <p:nvPr/>
        </p:nvSpPr>
        <p:spPr>
          <a:xfrm>
            <a:off x="541338" y="1636713"/>
            <a:ext cx="3376930" cy="6451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lstStyle/>
          <a:p>
            <a:pPr algn="l">
              <a:buFont typeface="Wingdings" panose="05000000000000000000" pitchFamily="2" charset="2"/>
              <a:buChar char="u"/>
            </a:pPr>
            <a:r>
              <a:rPr lang="zh-CN" altLang="en-US" sz="3600" b="1" noProof="1">
                <a:solidFill>
                  <a:schemeClr val="accent6">
                    <a:lumMod val="75000"/>
                  </a:schemeClr>
                </a:solidFill>
                <a:latin typeface="+mn-ea"/>
                <a:cs typeface="+mn-ea"/>
                <a:sym typeface="Calibri" panose="020F0502020204030204" pitchFamily="34" charset="0"/>
              </a:rPr>
              <a:t>立方根的性质</a:t>
            </a:r>
            <a:r>
              <a:rPr lang="zh-CN" altLang="en-US" sz="2800" noProof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Calibri" panose="020F0502020204030204" pitchFamily="34" charset="0"/>
              </a:rPr>
              <a:t> </a:t>
            </a:r>
            <a:endParaRPr lang="zh-CN" altLang="en-US" sz="2800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21" name="Rectangle 8"/>
          <p:cNvSpPr/>
          <p:nvPr/>
        </p:nvSpPr>
        <p:spPr>
          <a:xfrm>
            <a:off x="2156302" y="2311400"/>
            <a:ext cx="612648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+mn-ea"/>
              </a:rPr>
              <a:t>一个正数有一个正的立方根；</a:t>
            </a:r>
          </a:p>
        </p:txBody>
      </p:sp>
      <p:sp>
        <p:nvSpPr>
          <p:cNvPr id="9222" name="Rectangle 9"/>
          <p:cNvSpPr/>
          <p:nvPr/>
        </p:nvSpPr>
        <p:spPr>
          <a:xfrm>
            <a:off x="2156302" y="2922905"/>
            <a:ext cx="612648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l"/>
            <a:r>
              <a:rPr lang="zh-CN" altLang="en-US" sz="3600" b="1" dirty="0">
                <a:solidFill>
                  <a:srgbClr val="FF0000"/>
                </a:solidFill>
                <a:latin typeface="+mn-ea"/>
              </a:rPr>
              <a:t>一个负数有一个负的立方根，</a:t>
            </a:r>
          </a:p>
        </p:txBody>
      </p:sp>
      <p:sp>
        <p:nvSpPr>
          <p:cNvPr id="9223" name="Rectangle 10"/>
          <p:cNvSpPr/>
          <p:nvPr/>
        </p:nvSpPr>
        <p:spPr>
          <a:xfrm>
            <a:off x="2156302" y="3534410"/>
            <a:ext cx="384048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+mn-ea"/>
                <a:cs typeface="+mn-ea"/>
              </a:rPr>
              <a:t>零的立方根是零。</a:t>
            </a:r>
            <a:endParaRPr lang="en-US" altLang="zh-CN" sz="3600" b="1" dirty="0">
              <a:solidFill>
                <a:srgbClr val="FF0000"/>
              </a:solidFill>
              <a:latin typeface="+mn-ea"/>
              <a:cs typeface="+mn-ea"/>
            </a:endParaRPr>
          </a:p>
        </p:txBody>
      </p:sp>
      <p:sp>
        <p:nvSpPr>
          <p:cNvPr id="11301" name="矩形标注 3"/>
          <p:cNvSpPr/>
          <p:nvPr/>
        </p:nvSpPr>
        <p:spPr>
          <a:xfrm>
            <a:off x="5824855" y="4398645"/>
            <a:ext cx="3719195" cy="1833880"/>
          </a:xfrm>
          <a:prstGeom prst="wedgeRectCallout">
            <a:avLst>
              <a:gd name="adj1" fmla="val -51005"/>
              <a:gd name="adj2" fmla="val -82750"/>
            </a:avLst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40" tIns="45720" rIns="91440" bIns="45720" anchor="t"/>
          <a:lstStyle/>
          <a:p>
            <a:pPr algn="l" defTabSz="914400"/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  <a:sym typeface="华文新魏" panose="02010800040101010101" pitchFamily="2" charset="-122"/>
              </a:rPr>
              <a:t>立方根是它本身的数有</a:t>
            </a:r>
            <a:r>
              <a:rPr lang="en-US" altLang="zh-CN" sz="2800" b="1"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  <a:sym typeface="Arial" panose="020B0604020202020204" pitchFamily="34" charset="0"/>
              </a:rPr>
              <a:t>1, -1, 0</a:t>
            </a:r>
            <a:r>
              <a:rPr lang="zh-CN" altLang="en-US" sz="2800" b="1"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  <a:sym typeface="Arial" panose="020B0604020202020204" pitchFamily="34" charset="0"/>
              </a:rPr>
              <a:t>；</a:t>
            </a:r>
            <a:endParaRPr lang="zh-CN" altLang="en-US" sz="2800" b="1" dirty="0">
              <a:latin typeface="Times New Roman" panose="02020603050405020304" charset="0"/>
              <a:ea typeface="黑体" panose="02010609060101010101" charset="-122"/>
              <a:cs typeface="Times New Roman" panose="02020603050405020304" charset="0"/>
              <a:sym typeface="Arial" panose="020B0604020202020204" pitchFamily="34" charset="0"/>
            </a:endParaRPr>
          </a:p>
          <a:p>
            <a:pPr algn="l" defTabSz="914400"/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  <a:sym typeface="华文新魏" panose="02010800040101010101" pitchFamily="2" charset="-122"/>
              </a:rPr>
              <a:t>平方根是它本身的数</a:t>
            </a:r>
          </a:p>
          <a:p>
            <a:pPr algn="l" defTabSz="914400"/>
            <a:r>
              <a:rPr lang="zh-CN" altLang="en-US" sz="2800" b="1" dirty="0"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  <a:sym typeface="Arial" panose="020B0604020202020204" pitchFamily="34" charset="0"/>
              </a:rPr>
              <a:t>只有</a:t>
            </a:r>
            <a:r>
              <a:rPr lang="en-US" altLang="zh-CN" sz="2800" b="1"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  <a:sym typeface="Arial" panose="020B0604020202020204" pitchFamily="34" charset="0"/>
              </a:rPr>
              <a:t>0.</a:t>
            </a:r>
          </a:p>
        </p:txBody>
      </p:sp>
      <p:sp>
        <p:nvSpPr>
          <p:cNvPr id="22534" name="圆角矩形 31"/>
          <p:cNvSpPr/>
          <p:nvPr/>
        </p:nvSpPr>
        <p:spPr>
          <a:xfrm>
            <a:off x="406400" y="890905"/>
            <a:ext cx="2188210" cy="692150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algn="ctr"/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知识要点</a:t>
            </a:r>
          </a:p>
        </p:txBody>
      </p:sp>
      <p:sp>
        <p:nvSpPr>
          <p:cNvPr id="8" name="矩形 7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lide(fromLeft)">
                                      <p:cBhvr>
                                        <p:cTn id="15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2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9" dur="1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1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1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1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130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13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130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13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130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13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130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130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221" grpId="0" bldLvl="0"/>
      <p:bldP spid="9222" grpId="0" bldLvl="0"/>
      <p:bldP spid="9223" grpId="0" bldLvl="0"/>
      <p:bldP spid="11301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3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10845" y="938848"/>
            <a:ext cx="3111500" cy="603250"/>
            <a:chOff x="3342" y="1432"/>
            <a:chExt cx="4899" cy="951"/>
          </a:xfrm>
        </p:grpSpPr>
        <p:grpSp>
          <p:nvGrpSpPr>
            <p:cNvPr id="21" name="组合 20"/>
            <p:cNvGrpSpPr/>
            <p:nvPr/>
          </p:nvGrpSpPr>
          <p:grpSpPr>
            <a:xfrm>
              <a:off x="3342" y="1432"/>
              <a:ext cx="4899" cy="951"/>
              <a:chOff x="6469" y="5728"/>
              <a:chExt cx="3532" cy="824"/>
            </a:xfrm>
            <a:solidFill>
              <a:srgbClr val="4BACC6"/>
            </a:solidFill>
          </p:grpSpPr>
          <p:sp>
            <p:nvSpPr>
              <p:cNvPr id="22" name="圆角矩形 21"/>
              <p:cNvSpPr/>
              <p:nvPr/>
            </p:nvSpPr>
            <p:spPr>
              <a:xfrm>
                <a:off x="6469" y="5728"/>
                <a:ext cx="3418" cy="824"/>
              </a:xfrm>
              <a:prstGeom prst="roundRect">
                <a:avLst/>
              </a:prstGeom>
              <a:solidFill>
                <a:srgbClr val="5F8CB6"/>
              </a:solidFill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3200" b="0" i="0" u="none" strike="noStrike" kern="1200" cap="none" spc="0" normalizeH="0" baseline="0" noProof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黑体" panose="02010609060101010101" charset="-122"/>
                  <a:ea typeface="黑体" panose="02010609060101010101" charset="-122"/>
                  <a:cs typeface="+mn-cs"/>
                  <a:sym typeface="黑体" panose="02010609060101010101" charset="-122"/>
                </a:endParaRPr>
              </a:p>
            </p:txBody>
          </p:sp>
          <p:sp>
            <p:nvSpPr>
              <p:cNvPr id="24" name="TextBox 2"/>
              <p:cNvSpPr txBox="1"/>
              <p:nvPr/>
            </p:nvSpPr>
            <p:spPr>
              <a:xfrm>
                <a:off x="7158" y="5785"/>
                <a:ext cx="2843" cy="71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grpFill/>
                  </a14:hiddenFill>
                </a:ext>
              </a:extLst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zh-CN" altLang="en-US" sz="2800" b="0" i="0" u="none" strike="noStrike" kern="1200" cap="none" spc="0" normalizeH="0" baseline="0" noProof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黑体" panose="02010609060101010101" charset="-122"/>
                  </a:rPr>
                  <a:t>核心知识点</a:t>
                </a:r>
                <a:r>
                  <a:rPr lang="zh-CN" altLang="en-US" sz="2800" strike="noStrike" noProof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ea"/>
                  </a:rPr>
                  <a:t>二</a:t>
                </a:r>
                <a:endParaRPr kumimoji="0" lang="en-US" altLang="zh-CN" sz="2800" b="0" i="0" u="none" strike="noStrike" kern="1200" cap="none" spc="0" normalizeH="0" baseline="0" noProof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黑体" panose="02010609060101010101" charset="-122"/>
                </a:endParaRPr>
              </a:p>
            </p:txBody>
          </p:sp>
        </p:grpSp>
        <p:sp>
          <p:nvSpPr>
            <p:cNvPr id="24582" name="Freeform 89"/>
            <p:cNvSpPr>
              <a:spLocks noEditPoints="1"/>
            </p:cNvSpPr>
            <p:nvPr/>
          </p:nvSpPr>
          <p:spPr>
            <a:xfrm>
              <a:off x="3458" y="1647"/>
              <a:ext cx="809" cy="521"/>
            </a:xfrm>
            <a:custGeom>
              <a:avLst/>
              <a:gdLst/>
              <a:ahLst/>
              <a:cxnLst>
                <a:cxn ang="0">
                  <a:pos x="89" y="239"/>
                </a:cxn>
                <a:cxn ang="0">
                  <a:pos x="202" y="0"/>
                </a:cxn>
                <a:cxn ang="0">
                  <a:pos x="748" y="482"/>
                </a:cxn>
                <a:cxn ang="0">
                  <a:pos x="616" y="382"/>
                </a:cxn>
                <a:cxn ang="0">
                  <a:pos x="575" y="365"/>
                </a:cxn>
                <a:cxn ang="0">
                  <a:pos x="613" y="374"/>
                </a:cxn>
                <a:cxn ang="0">
                  <a:pos x="368" y="381"/>
                </a:cxn>
                <a:cxn ang="0">
                  <a:pos x="374" y="366"/>
                </a:cxn>
                <a:cxn ang="0">
                  <a:pos x="407" y="369"/>
                </a:cxn>
                <a:cxn ang="0">
                  <a:pos x="401" y="419"/>
                </a:cxn>
                <a:cxn ang="0">
                  <a:pos x="364" y="413"/>
                </a:cxn>
                <a:cxn ang="0">
                  <a:pos x="300" y="411"/>
                </a:cxn>
                <a:cxn ang="0">
                  <a:pos x="343" y="407"/>
                </a:cxn>
                <a:cxn ang="0">
                  <a:pos x="301" y="418"/>
                </a:cxn>
                <a:cxn ang="0">
                  <a:pos x="315" y="367"/>
                </a:cxn>
                <a:cxn ang="0">
                  <a:pos x="350" y="369"/>
                </a:cxn>
                <a:cxn ang="0">
                  <a:pos x="235" y="412"/>
                </a:cxn>
                <a:cxn ang="0">
                  <a:pos x="281" y="401"/>
                </a:cxn>
                <a:cxn ang="0">
                  <a:pos x="233" y="416"/>
                </a:cxn>
                <a:cxn ang="0">
                  <a:pos x="213" y="385"/>
                </a:cxn>
                <a:cxn ang="0">
                  <a:pos x="236" y="368"/>
                </a:cxn>
                <a:cxn ang="0">
                  <a:pos x="256" y="369"/>
                </a:cxn>
                <a:cxn ang="0">
                  <a:pos x="293" y="368"/>
                </a:cxn>
                <a:cxn ang="0">
                  <a:pos x="285" y="383"/>
                </a:cxn>
                <a:cxn ang="0">
                  <a:pos x="177" y="462"/>
                </a:cxn>
                <a:cxn ang="0">
                  <a:pos x="147" y="446"/>
                </a:cxn>
                <a:cxn ang="0">
                  <a:pos x="168" y="432"/>
                </a:cxn>
                <a:cxn ang="0">
                  <a:pos x="211" y="415"/>
                </a:cxn>
                <a:cxn ang="0">
                  <a:pos x="171" y="420"/>
                </a:cxn>
                <a:cxn ang="0">
                  <a:pos x="182" y="397"/>
                </a:cxn>
                <a:cxn ang="0">
                  <a:pos x="212" y="413"/>
                </a:cxn>
                <a:cxn ang="0">
                  <a:pos x="402" y="461"/>
                </a:cxn>
                <a:cxn ang="0">
                  <a:pos x="218" y="462"/>
                </a:cxn>
                <a:cxn ang="0">
                  <a:pos x="226" y="435"/>
                </a:cxn>
                <a:cxn ang="0">
                  <a:pos x="401" y="432"/>
                </a:cxn>
                <a:cxn ang="0">
                  <a:pos x="428" y="381"/>
                </a:cxn>
                <a:cxn ang="0">
                  <a:pos x="434" y="365"/>
                </a:cxn>
                <a:cxn ang="0">
                  <a:pos x="460" y="384"/>
                </a:cxn>
                <a:cxn ang="0">
                  <a:pos x="429" y="413"/>
                </a:cxn>
                <a:cxn ang="0">
                  <a:pos x="472" y="415"/>
                </a:cxn>
                <a:cxn ang="0">
                  <a:pos x="462" y="419"/>
                </a:cxn>
                <a:cxn ang="0">
                  <a:pos x="478" y="459"/>
                </a:cxn>
                <a:cxn ang="0">
                  <a:pos x="433" y="456"/>
                </a:cxn>
                <a:cxn ang="0">
                  <a:pos x="432" y="436"/>
                </a:cxn>
                <a:cxn ang="0">
                  <a:pos x="442" y="432"/>
                </a:cxn>
                <a:cxn ang="0">
                  <a:pos x="472" y="433"/>
                </a:cxn>
                <a:cxn ang="0">
                  <a:pos x="515" y="369"/>
                </a:cxn>
                <a:cxn ang="0">
                  <a:pos x="549" y="366"/>
                </a:cxn>
                <a:cxn ang="0">
                  <a:pos x="554" y="384"/>
                </a:cxn>
                <a:cxn ang="0">
                  <a:pos x="529" y="407"/>
                </a:cxn>
                <a:cxn ang="0">
                  <a:pos x="569" y="401"/>
                </a:cxn>
                <a:cxn ang="0">
                  <a:pos x="570" y="419"/>
                </a:cxn>
                <a:cxn ang="0">
                  <a:pos x="595" y="459"/>
                </a:cxn>
                <a:cxn ang="0">
                  <a:pos x="546" y="454"/>
                </a:cxn>
                <a:cxn ang="0">
                  <a:pos x="550" y="431"/>
                </a:cxn>
                <a:cxn ang="0">
                  <a:pos x="600" y="416"/>
                </a:cxn>
                <a:cxn ang="0">
                  <a:pos x="631" y="401"/>
                </a:cxn>
                <a:cxn ang="0">
                  <a:pos x="624" y="419"/>
                </a:cxn>
                <a:cxn ang="0">
                  <a:pos x="619" y="453"/>
                </a:cxn>
                <a:cxn ang="0">
                  <a:pos x="641" y="431"/>
                </a:cxn>
                <a:cxn ang="0">
                  <a:pos x="668" y="459"/>
                </a:cxn>
              </a:cxnLst>
              <a:rect l="0" t="0" r="0" b="0"/>
              <a:pathLst>
                <a:path w="3153" h="2031">
                  <a:moveTo>
                    <a:pt x="448" y="830"/>
                  </a:moveTo>
                  <a:cubicBezTo>
                    <a:pt x="368" y="755"/>
                    <a:pt x="368" y="615"/>
                    <a:pt x="448" y="539"/>
                  </a:cubicBezTo>
                  <a:cubicBezTo>
                    <a:pt x="393" y="549"/>
                    <a:pt x="339" y="610"/>
                    <a:pt x="339" y="685"/>
                  </a:cubicBezTo>
                  <a:cubicBezTo>
                    <a:pt x="339" y="759"/>
                    <a:pt x="393" y="820"/>
                    <a:pt x="448" y="830"/>
                  </a:cubicBezTo>
                  <a:close/>
                  <a:moveTo>
                    <a:pt x="2814" y="685"/>
                  </a:moveTo>
                  <a:cubicBezTo>
                    <a:pt x="2815" y="610"/>
                    <a:pt x="2761" y="549"/>
                    <a:pt x="2706" y="539"/>
                  </a:cubicBezTo>
                  <a:cubicBezTo>
                    <a:pt x="2786" y="615"/>
                    <a:pt x="2786" y="755"/>
                    <a:pt x="2706" y="830"/>
                  </a:cubicBezTo>
                  <a:cubicBezTo>
                    <a:pt x="2761" y="820"/>
                    <a:pt x="2815" y="759"/>
                    <a:pt x="2814" y="685"/>
                  </a:cubicBezTo>
                  <a:close/>
                  <a:moveTo>
                    <a:pt x="2804" y="935"/>
                  </a:moveTo>
                  <a:cubicBezTo>
                    <a:pt x="2886" y="904"/>
                    <a:pt x="2970" y="808"/>
                    <a:pt x="2969" y="685"/>
                  </a:cubicBezTo>
                  <a:cubicBezTo>
                    <a:pt x="2970" y="561"/>
                    <a:pt x="2886" y="465"/>
                    <a:pt x="2804" y="434"/>
                  </a:cubicBezTo>
                  <a:cubicBezTo>
                    <a:pt x="2871" y="501"/>
                    <a:pt x="2915" y="591"/>
                    <a:pt x="2914" y="685"/>
                  </a:cubicBezTo>
                  <a:cubicBezTo>
                    <a:pt x="2915" y="778"/>
                    <a:pt x="2871" y="868"/>
                    <a:pt x="2804" y="935"/>
                  </a:cubicBezTo>
                  <a:close/>
                  <a:moveTo>
                    <a:pt x="350" y="935"/>
                  </a:moveTo>
                  <a:cubicBezTo>
                    <a:pt x="282" y="868"/>
                    <a:pt x="239" y="778"/>
                    <a:pt x="239" y="685"/>
                  </a:cubicBezTo>
                  <a:cubicBezTo>
                    <a:pt x="239" y="591"/>
                    <a:pt x="282" y="501"/>
                    <a:pt x="350" y="434"/>
                  </a:cubicBezTo>
                  <a:cubicBezTo>
                    <a:pt x="267" y="465"/>
                    <a:pt x="183" y="561"/>
                    <a:pt x="184" y="685"/>
                  </a:cubicBezTo>
                  <a:cubicBezTo>
                    <a:pt x="183" y="808"/>
                    <a:pt x="267" y="904"/>
                    <a:pt x="350" y="935"/>
                  </a:cubicBezTo>
                  <a:close/>
                  <a:moveTo>
                    <a:pt x="2877" y="1804"/>
                  </a:moveTo>
                  <a:cubicBezTo>
                    <a:pt x="2844" y="1765"/>
                    <a:pt x="2811" y="1726"/>
                    <a:pt x="2778" y="1687"/>
                  </a:cubicBezTo>
                  <a:cubicBezTo>
                    <a:pt x="2705" y="1601"/>
                    <a:pt x="2633" y="1516"/>
                    <a:pt x="2560" y="1430"/>
                  </a:cubicBezTo>
                  <a:cubicBezTo>
                    <a:pt x="2557" y="1426"/>
                    <a:pt x="2553" y="1421"/>
                    <a:pt x="2549" y="1417"/>
                  </a:cubicBezTo>
                  <a:cubicBezTo>
                    <a:pt x="2534" y="1399"/>
                    <a:pt x="2511" y="1389"/>
                    <a:pt x="2489" y="1381"/>
                  </a:cubicBezTo>
                  <a:cubicBezTo>
                    <a:pt x="2466" y="1373"/>
                    <a:pt x="2441" y="1368"/>
                    <a:pt x="2416" y="1367"/>
                  </a:cubicBezTo>
                  <a:cubicBezTo>
                    <a:pt x="2503" y="1344"/>
                    <a:pt x="2567" y="1266"/>
                    <a:pt x="2567" y="1172"/>
                  </a:cubicBezTo>
                  <a:cubicBezTo>
                    <a:pt x="2567" y="202"/>
                    <a:pt x="2567" y="202"/>
                    <a:pt x="2567" y="202"/>
                  </a:cubicBezTo>
                  <a:cubicBezTo>
                    <a:pt x="2567" y="90"/>
                    <a:pt x="2476" y="0"/>
                    <a:pt x="2365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677" y="0"/>
                    <a:pt x="586" y="90"/>
                    <a:pt x="586" y="202"/>
                  </a:cubicBezTo>
                  <a:cubicBezTo>
                    <a:pt x="586" y="1172"/>
                    <a:pt x="586" y="1172"/>
                    <a:pt x="586" y="1172"/>
                  </a:cubicBezTo>
                  <a:cubicBezTo>
                    <a:pt x="586" y="1266"/>
                    <a:pt x="651" y="1345"/>
                    <a:pt x="738" y="1368"/>
                  </a:cubicBezTo>
                  <a:cubicBezTo>
                    <a:pt x="689" y="1370"/>
                    <a:pt x="633" y="1388"/>
                    <a:pt x="600" y="1426"/>
                  </a:cubicBezTo>
                  <a:cubicBezTo>
                    <a:pt x="575" y="1457"/>
                    <a:pt x="549" y="1487"/>
                    <a:pt x="524" y="1518"/>
                  </a:cubicBezTo>
                  <a:cubicBezTo>
                    <a:pt x="446" y="1610"/>
                    <a:pt x="368" y="1703"/>
                    <a:pt x="290" y="1796"/>
                  </a:cubicBezTo>
                  <a:cubicBezTo>
                    <a:pt x="271" y="1819"/>
                    <a:pt x="235" y="1852"/>
                    <a:pt x="235" y="1884"/>
                  </a:cubicBezTo>
                  <a:cubicBezTo>
                    <a:pt x="235" y="1971"/>
                    <a:pt x="235" y="1971"/>
                    <a:pt x="235" y="1971"/>
                  </a:cubicBezTo>
                  <a:cubicBezTo>
                    <a:pt x="236" y="1982"/>
                    <a:pt x="238" y="1993"/>
                    <a:pt x="244" y="2002"/>
                  </a:cubicBezTo>
                  <a:cubicBezTo>
                    <a:pt x="264" y="2030"/>
                    <a:pt x="304" y="2031"/>
                    <a:pt x="336" y="2031"/>
                  </a:cubicBezTo>
                  <a:cubicBezTo>
                    <a:pt x="380" y="2031"/>
                    <a:pt x="2688" y="2031"/>
                    <a:pt x="2758" y="2031"/>
                  </a:cubicBezTo>
                  <a:cubicBezTo>
                    <a:pt x="2792" y="2031"/>
                    <a:pt x="2831" y="2027"/>
                    <a:pt x="2865" y="2020"/>
                  </a:cubicBezTo>
                  <a:cubicBezTo>
                    <a:pt x="2888" y="2016"/>
                    <a:pt x="2915" y="2003"/>
                    <a:pt x="2918" y="1976"/>
                  </a:cubicBezTo>
                  <a:cubicBezTo>
                    <a:pt x="2918" y="1882"/>
                    <a:pt x="2918" y="1882"/>
                    <a:pt x="2918" y="1882"/>
                  </a:cubicBezTo>
                  <a:cubicBezTo>
                    <a:pt x="2921" y="1861"/>
                    <a:pt x="2909" y="1841"/>
                    <a:pt x="2896" y="1826"/>
                  </a:cubicBezTo>
                  <a:cubicBezTo>
                    <a:pt x="2889" y="1818"/>
                    <a:pt x="2883" y="1811"/>
                    <a:pt x="2877" y="1804"/>
                  </a:cubicBezTo>
                  <a:close/>
                  <a:moveTo>
                    <a:pt x="705" y="1159"/>
                  </a:moveTo>
                  <a:cubicBezTo>
                    <a:pt x="705" y="215"/>
                    <a:pt x="705" y="215"/>
                    <a:pt x="705" y="215"/>
                  </a:cubicBezTo>
                  <a:cubicBezTo>
                    <a:pt x="705" y="157"/>
                    <a:pt x="752" y="111"/>
                    <a:pt x="809" y="111"/>
                  </a:cubicBezTo>
                  <a:cubicBezTo>
                    <a:pt x="2344" y="111"/>
                    <a:pt x="2344" y="111"/>
                    <a:pt x="2344" y="111"/>
                  </a:cubicBezTo>
                  <a:cubicBezTo>
                    <a:pt x="2401" y="111"/>
                    <a:pt x="2448" y="157"/>
                    <a:pt x="2448" y="215"/>
                  </a:cubicBezTo>
                  <a:cubicBezTo>
                    <a:pt x="2448" y="1159"/>
                    <a:pt x="2448" y="1159"/>
                    <a:pt x="2448" y="1159"/>
                  </a:cubicBezTo>
                  <a:cubicBezTo>
                    <a:pt x="2448" y="1216"/>
                    <a:pt x="2401" y="1263"/>
                    <a:pt x="2344" y="1263"/>
                  </a:cubicBezTo>
                  <a:cubicBezTo>
                    <a:pt x="809" y="1263"/>
                    <a:pt x="809" y="1263"/>
                    <a:pt x="809" y="1263"/>
                  </a:cubicBezTo>
                  <a:cubicBezTo>
                    <a:pt x="752" y="1263"/>
                    <a:pt x="705" y="1216"/>
                    <a:pt x="705" y="1159"/>
                  </a:cubicBezTo>
                  <a:close/>
                  <a:moveTo>
                    <a:pt x="2407" y="1487"/>
                  </a:moveTo>
                  <a:cubicBezTo>
                    <a:pt x="2407" y="1489"/>
                    <a:pt x="2406" y="1491"/>
                    <a:pt x="2404" y="1493"/>
                  </a:cubicBezTo>
                  <a:cubicBezTo>
                    <a:pt x="2404" y="1493"/>
                    <a:pt x="2403" y="1493"/>
                    <a:pt x="2403" y="1493"/>
                  </a:cubicBezTo>
                  <a:cubicBezTo>
                    <a:pt x="2403" y="1493"/>
                    <a:pt x="2403" y="1493"/>
                    <a:pt x="2403" y="1493"/>
                  </a:cubicBezTo>
                  <a:cubicBezTo>
                    <a:pt x="2403" y="1494"/>
                    <a:pt x="2403" y="1494"/>
                    <a:pt x="2402" y="1494"/>
                  </a:cubicBezTo>
                  <a:cubicBezTo>
                    <a:pt x="2402" y="1494"/>
                    <a:pt x="2402" y="1494"/>
                    <a:pt x="2401" y="1495"/>
                  </a:cubicBezTo>
                  <a:cubicBezTo>
                    <a:pt x="2401" y="1495"/>
                    <a:pt x="2400" y="1495"/>
                    <a:pt x="2400" y="1496"/>
                  </a:cubicBezTo>
                  <a:cubicBezTo>
                    <a:pt x="2399" y="1496"/>
                    <a:pt x="2399" y="1496"/>
                    <a:pt x="2398" y="1496"/>
                  </a:cubicBezTo>
                  <a:cubicBezTo>
                    <a:pt x="2388" y="1501"/>
                    <a:pt x="2374" y="1500"/>
                    <a:pt x="2362" y="1500"/>
                  </a:cubicBezTo>
                  <a:cubicBezTo>
                    <a:pt x="2304" y="1500"/>
                    <a:pt x="2304" y="1500"/>
                    <a:pt x="2304" y="1500"/>
                  </a:cubicBezTo>
                  <a:cubicBezTo>
                    <a:pt x="2293" y="1500"/>
                    <a:pt x="2281" y="1498"/>
                    <a:pt x="2271" y="1493"/>
                  </a:cubicBezTo>
                  <a:cubicBezTo>
                    <a:pt x="2267" y="1491"/>
                    <a:pt x="2263" y="1489"/>
                    <a:pt x="2260" y="1487"/>
                  </a:cubicBezTo>
                  <a:cubicBezTo>
                    <a:pt x="2257" y="1484"/>
                    <a:pt x="2254" y="1482"/>
                    <a:pt x="2252" y="1479"/>
                  </a:cubicBezTo>
                  <a:cubicBezTo>
                    <a:pt x="2250" y="1474"/>
                    <a:pt x="2250" y="1474"/>
                    <a:pt x="2250" y="1474"/>
                  </a:cubicBezTo>
                  <a:cubicBezTo>
                    <a:pt x="2244" y="1463"/>
                    <a:pt x="2236" y="1453"/>
                    <a:pt x="2231" y="1441"/>
                  </a:cubicBezTo>
                  <a:cubicBezTo>
                    <a:pt x="2227" y="1433"/>
                    <a:pt x="2231" y="1429"/>
                    <a:pt x="2238" y="1426"/>
                  </a:cubicBezTo>
                  <a:cubicBezTo>
                    <a:pt x="2240" y="1425"/>
                    <a:pt x="2242" y="1424"/>
                    <a:pt x="2244" y="1424"/>
                  </a:cubicBezTo>
                  <a:cubicBezTo>
                    <a:pt x="2248" y="1423"/>
                    <a:pt x="2253" y="1422"/>
                    <a:pt x="2258" y="1422"/>
                  </a:cubicBezTo>
                  <a:cubicBezTo>
                    <a:pt x="2266" y="1422"/>
                    <a:pt x="2266" y="1422"/>
                    <a:pt x="2266" y="1422"/>
                  </a:cubicBezTo>
                  <a:cubicBezTo>
                    <a:pt x="2266" y="1422"/>
                    <a:pt x="2266" y="1422"/>
                    <a:pt x="2266" y="1422"/>
                  </a:cubicBezTo>
                  <a:cubicBezTo>
                    <a:pt x="2282" y="1422"/>
                    <a:pt x="2297" y="1422"/>
                    <a:pt x="2312" y="1422"/>
                  </a:cubicBezTo>
                  <a:cubicBezTo>
                    <a:pt x="2313" y="1422"/>
                    <a:pt x="2313" y="1422"/>
                    <a:pt x="2313" y="1422"/>
                  </a:cubicBezTo>
                  <a:cubicBezTo>
                    <a:pt x="2328" y="1422"/>
                    <a:pt x="2328" y="1422"/>
                    <a:pt x="2328" y="1422"/>
                  </a:cubicBezTo>
                  <a:cubicBezTo>
                    <a:pt x="2333" y="1422"/>
                    <a:pt x="2339" y="1422"/>
                    <a:pt x="2344" y="1423"/>
                  </a:cubicBezTo>
                  <a:cubicBezTo>
                    <a:pt x="2347" y="1424"/>
                    <a:pt x="2351" y="1425"/>
                    <a:pt x="2354" y="1426"/>
                  </a:cubicBezTo>
                  <a:cubicBezTo>
                    <a:pt x="2355" y="1426"/>
                    <a:pt x="2355" y="1426"/>
                    <a:pt x="2356" y="1426"/>
                  </a:cubicBezTo>
                  <a:cubicBezTo>
                    <a:pt x="2356" y="1427"/>
                    <a:pt x="2356" y="1427"/>
                    <a:pt x="2357" y="1427"/>
                  </a:cubicBezTo>
                  <a:cubicBezTo>
                    <a:pt x="2357" y="1427"/>
                    <a:pt x="2358" y="1427"/>
                    <a:pt x="2358" y="1427"/>
                  </a:cubicBezTo>
                  <a:cubicBezTo>
                    <a:pt x="2363" y="1429"/>
                    <a:pt x="2367" y="1431"/>
                    <a:pt x="2371" y="1433"/>
                  </a:cubicBezTo>
                  <a:cubicBezTo>
                    <a:pt x="2374" y="1436"/>
                    <a:pt x="2377" y="1438"/>
                    <a:pt x="2379" y="1441"/>
                  </a:cubicBezTo>
                  <a:cubicBezTo>
                    <a:pt x="2391" y="1458"/>
                    <a:pt x="2391" y="1458"/>
                    <a:pt x="2391" y="1458"/>
                  </a:cubicBezTo>
                  <a:cubicBezTo>
                    <a:pt x="2394" y="1463"/>
                    <a:pt x="2401" y="1471"/>
                    <a:pt x="2404" y="1478"/>
                  </a:cubicBezTo>
                  <a:cubicBezTo>
                    <a:pt x="2404" y="1478"/>
                    <a:pt x="2404" y="1478"/>
                    <a:pt x="2404" y="1478"/>
                  </a:cubicBezTo>
                  <a:cubicBezTo>
                    <a:pt x="2406" y="1481"/>
                    <a:pt x="2407" y="1484"/>
                    <a:pt x="2407" y="1487"/>
                  </a:cubicBezTo>
                  <a:close/>
                  <a:moveTo>
                    <a:pt x="1589" y="1480"/>
                  </a:moveTo>
                  <a:cubicBezTo>
                    <a:pt x="1589" y="1483"/>
                    <a:pt x="1588" y="1485"/>
                    <a:pt x="1587" y="1487"/>
                  </a:cubicBezTo>
                  <a:cubicBezTo>
                    <a:pt x="1576" y="1507"/>
                    <a:pt x="1525" y="1502"/>
                    <a:pt x="1507" y="1502"/>
                  </a:cubicBezTo>
                  <a:cubicBezTo>
                    <a:pt x="1496" y="1502"/>
                    <a:pt x="1485" y="1502"/>
                    <a:pt x="1474" y="1502"/>
                  </a:cubicBezTo>
                  <a:cubicBezTo>
                    <a:pt x="1464" y="1502"/>
                    <a:pt x="1451" y="1500"/>
                    <a:pt x="1442" y="1493"/>
                  </a:cubicBezTo>
                  <a:cubicBezTo>
                    <a:pt x="1442" y="1493"/>
                    <a:pt x="1441" y="1492"/>
                    <a:pt x="1441" y="1492"/>
                  </a:cubicBezTo>
                  <a:cubicBezTo>
                    <a:pt x="1441" y="1492"/>
                    <a:pt x="1440" y="1491"/>
                    <a:pt x="1440" y="1491"/>
                  </a:cubicBezTo>
                  <a:cubicBezTo>
                    <a:pt x="1439" y="1490"/>
                    <a:pt x="1439" y="1490"/>
                    <a:pt x="1439" y="1489"/>
                  </a:cubicBezTo>
                  <a:cubicBezTo>
                    <a:pt x="1439" y="1489"/>
                    <a:pt x="1439" y="1489"/>
                    <a:pt x="1438" y="1489"/>
                  </a:cubicBezTo>
                  <a:cubicBezTo>
                    <a:pt x="1438" y="1489"/>
                    <a:pt x="1438" y="1489"/>
                    <a:pt x="1438" y="1489"/>
                  </a:cubicBezTo>
                  <a:cubicBezTo>
                    <a:pt x="1438" y="1488"/>
                    <a:pt x="1437" y="1487"/>
                    <a:pt x="1437" y="1486"/>
                  </a:cubicBezTo>
                  <a:cubicBezTo>
                    <a:pt x="1436" y="1484"/>
                    <a:pt x="1436" y="1483"/>
                    <a:pt x="1436" y="1481"/>
                  </a:cubicBezTo>
                  <a:cubicBezTo>
                    <a:pt x="1436" y="1479"/>
                    <a:pt x="1436" y="1479"/>
                    <a:pt x="1436" y="1479"/>
                  </a:cubicBezTo>
                  <a:cubicBezTo>
                    <a:pt x="1437" y="1477"/>
                    <a:pt x="1437" y="1474"/>
                    <a:pt x="1437" y="1472"/>
                  </a:cubicBezTo>
                  <a:cubicBezTo>
                    <a:pt x="1437" y="1471"/>
                    <a:pt x="1437" y="1471"/>
                    <a:pt x="1437" y="1471"/>
                  </a:cubicBezTo>
                  <a:cubicBezTo>
                    <a:pt x="1438" y="1463"/>
                    <a:pt x="1438" y="1454"/>
                    <a:pt x="1440" y="1446"/>
                  </a:cubicBezTo>
                  <a:cubicBezTo>
                    <a:pt x="1440" y="1443"/>
                    <a:pt x="1440" y="1443"/>
                    <a:pt x="1440" y="1443"/>
                  </a:cubicBezTo>
                  <a:cubicBezTo>
                    <a:pt x="1441" y="1441"/>
                    <a:pt x="1442" y="1438"/>
                    <a:pt x="1444" y="1436"/>
                  </a:cubicBezTo>
                  <a:cubicBezTo>
                    <a:pt x="1446" y="1434"/>
                    <a:pt x="1448" y="1433"/>
                    <a:pt x="1450" y="1431"/>
                  </a:cubicBezTo>
                  <a:cubicBezTo>
                    <a:pt x="1450" y="1431"/>
                    <a:pt x="1450" y="1431"/>
                    <a:pt x="1450" y="1431"/>
                  </a:cubicBezTo>
                  <a:cubicBezTo>
                    <a:pt x="1451" y="1431"/>
                    <a:pt x="1451" y="1430"/>
                    <a:pt x="1452" y="1430"/>
                  </a:cubicBezTo>
                  <a:cubicBezTo>
                    <a:pt x="1452" y="1430"/>
                    <a:pt x="1453" y="1430"/>
                    <a:pt x="1453" y="1429"/>
                  </a:cubicBezTo>
                  <a:cubicBezTo>
                    <a:pt x="1453" y="1429"/>
                    <a:pt x="1454" y="1429"/>
                    <a:pt x="1454" y="1429"/>
                  </a:cubicBezTo>
                  <a:cubicBezTo>
                    <a:pt x="1455" y="1428"/>
                    <a:pt x="1457" y="1428"/>
                    <a:pt x="1458" y="1427"/>
                  </a:cubicBezTo>
                  <a:cubicBezTo>
                    <a:pt x="1459" y="1427"/>
                    <a:pt x="1459" y="1427"/>
                    <a:pt x="1460" y="1427"/>
                  </a:cubicBezTo>
                  <a:cubicBezTo>
                    <a:pt x="1461" y="1426"/>
                    <a:pt x="1463" y="1426"/>
                    <a:pt x="1464" y="1426"/>
                  </a:cubicBezTo>
                  <a:cubicBezTo>
                    <a:pt x="1465" y="1426"/>
                    <a:pt x="1465" y="1425"/>
                    <a:pt x="1466" y="1425"/>
                  </a:cubicBezTo>
                  <a:cubicBezTo>
                    <a:pt x="1466" y="1425"/>
                    <a:pt x="1466" y="1425"/>
                    <a:pt x="1466" y="1425"/>
                  </a:cubicBezTo>
                  <a:cubicBezTo>
                    <a:pt x="1467" y="1425"/>
                    <a:pt x="1468" y="1425"/>
                    <a:pt x="1468" y="1425"/>
                  </a:cubicBezTo>
                  <a:cubicBezTo>
                    <a:pt x="1472" y="1424"/>
                    <a:pt x="1476" y="1424"/>
                    <a:pt x="1480" y="1424"/>
                  </a:cubicBezTo>
                  <a:cubicBezTo>
                    <a:pt x="1483" y="1424"/>
                    <a:pt x="1483" y="1424"/>
                    <a:pt x="1483" y="1424"/>
                  </a:cubicBezTo>
                  <a:cubicBezTo>
                    <a:pt x="1487" y="1424"/>
                    <a:pt x="1492" y="1424"/>
                    <a:pt x="1496" y="1424"/>
                  </a:cubicBezTo>
                  <a:cubicBezTo>
                    <a:pt x="1550" y="1424"/>
                    <a:pt x="1550" y="1424"/>
                    <a:pt x="1550" y="1424"/>
                  </a:cubicBezTo>
                  <a:cubicBezTo>
                    <a:pt x="1551" y="1424"/>
                    <a:pt x="1552" y="1424"/>
                    <a:pt x="1554" y="1424"/>
                  </a:cubicBezTo>
                  <a:cubicBezTo>
                    <a:pt x="1554" y="1424"/>
                    <a:pt x="1555" y="1424"/>
                    <a:pt x="1555" y="1424"/>
                  </a:cubicBezTo>
                  <a:cubicBezTo>
                    <a:pt x="1556" y="1424"/>
                    <a:pt x="1558" y="1424"/>
                    <a:pt x="1559" y="1424"/>
                  </a:cubicBezTo>
                  <a:cubicBezTo>
                    <a:pt x="1570" y="1425"/>
                    <a:pt x="1582" y="1428"/>
                    <a:pt x="1586" y="1438"/>
                  </a:cubicBezTo>
                  <a:cubicBezTo>
                    <a:pt x="1587" y="1438"/>
                    <a:pt x="1587" y="1439"/>
                    <a:pt x="1587" y="1440"/>
                  </a:cubicBezTo>
                  <a:cubicBezTo>
                    <a:pt x="1588" y="1440"/>
                    <a:pt x="1588" y="1440"/>
                    <a:pt x="1588" y="1440"/>
                  </a:cubicBezTo>
                  <a:cubicBezTo>
                    <a:pt x="1591" y="1452"/>
                    <a:pt x="1588" y="1466"/>
                    <a:pt x="1589" y="1478"/>
                  </a:cubicBezTo>
                  <a:lnTo>
                    <a:pt x="1589" y="1480"/>
                  </a:lnTo>
                  <a:close/>
                  <a:moveTo>
                    <a:pt x="1511" y="1543"/>
                  </a:moveTo>
                  <a:cubicBezTo>
                    <a:pt x="1531" y="1543"/>
                    <a:pt x="1577" y="1537"/>
                    <a:pt x="1588" y="1559"/>
                  </a:cubicBezTo>
                  <a:cubicBezTo>
                    <a:pt x="1589" y="1561"/>
                    <a:pt x="1590" y="1563"/>
                    <a:pt x="1590" y="1566"/>
                  </a:cubicBezTo>
                  <a:cubicBezTo>
                    <a:pt x="1590" y="1589"/>
                    <a:pt x="1590" y="1589"/>
                    <a:pt x="1590" y="1589"/>
                  </a:cubicBezTo>
                  <a:cubicBezTo>
                    <a:pt x="1590" y="1595"/>
                    <a:pt x="1590" y="1602"/>
                    <a:pt x="1590" y="1609"/>
                  </a:cubicBezTo>
                  <a:cubicBezTo>
                    <a:pt x="1590" y="1609"/>
                    <a:pt x="1590" y="1609"/>
                    <a:pt x="1590" y="1609"/>
                  </a:cubicBezTo>
                  <a:cubicBezTo>
                    <a:pt x="1590" y="1612"/>
                    <a:pt x="1590" y="1612"/>
                    <a:pt x="1590" y="1612"/>
                  </a:cubicBezTo>
                  <a:cubicBezTo>
                    <a:pt x="1590" y="1615"/>
                    <a:pt x="1589" y="1619"/>
                    <a:pt x="1587" y="1622"/>
                  </a:cubicBezTo>
                  <a:cubicBezTo>
                    <a:pt x="1587" y="1622"/>
                    <a:pt x="1586" y="1623"/>
                    <a:pt x="1586" y="1623"/>
                  </a:cubicBezTo>
                  <a:cubicBezTo>
                    <a:pt x="1585" y="1624"/>
                    <a:pt x="1584" y="1625"/>
                    <a:pt x="1583" y="1626"/>
                  </a:cubicBezTo>
                  <a:cubicBezTo>
                    <a:pt x="1583" y="1626"/>
                    <a:pt x="1583" y="1626"/>
                    <a:pt x="1583" y="1626"/>
                  </a:cubicBezTo>
                  <a:cubicBezTo>
                    <a:pt x="1578" y="1631"/>
                    <a:pt x="1571" y="1634"/>
                    <a:pt x="1563" y="1636"/>
                  </a:cubicBezTo>
                  <a:cubicBezTo>
                    <a:pt x="1563" y="1636"/>
                    <a:pt x="1563" y="1636"/>
                    <a:pt x="1563" y="1636"/>
                  </a:cubicBezTo>
                  <a:cubicBezTo>
                    <a:pt x="1563" y="1636"/>
                    <a:pt x="1563" y="1636"/>
                    <a:pt x="1563" y="1636"/>
                  </a:cubicBezTo>
                  <a:cubicBezTo>
                    <a:pt x="1560" y="1637"/>
                    <a:pt x="1558" y="1637"/>
                    <a:pt x="1556" y="1637"/>
                  </a:cubicBezTo>
                  <a:cubicBezTo>
                    <a:pt x="1555" y="1637"/>
                    <a:pt x="1554" y="1637"/>
                    <a:pt x="1554" y="1638"/>
                  </a:cubicBezTo>
                  <a:cubicBezTo>
                    <a:pt x="1551" y="1638"/>
                    <a:pt x="1548" y="1638"/>
                    <a:pt x="1546" y="1638"/>
                  </a:cubicBezTo>
                  <a:cubicBezTo>
                    <a:pt x="1546" y="1638"/>
                    <a:pt x="1546" y="1638"/>
                    <a:pt x="1546" y="1638"/>
                  </a:cubicBezTo>
                  <a:cubicBezTo>
                    <a:pt x="1463" y="1638"/>
                    <a:pt x="1463" y="1638"/>
                    <a:pt x="1463" y="1638"/>
                  </a:cubicBezTo>
                  <a:cubicBezTo>
                    <a:pt x="1453" y="1638"/>
                    <a:pt x="1441" y="1636"/>
                    <a:pt x="1432" y="1631"/>
                  </a:cubicBezTo>
                  <a:cubicBezTo>
                    <a:pt x="1432" y="1631"/>
                    <a:pt x="1432" y="1631"/>
                    <a:pt x="1432" y="1631"/>
                  </a:cubicBezTo>
                  <a:cubicBezTo>
                    <a:pt x="1432" y="1631"/>
                    <a:pt x="1432" y="1630"/>
                    <a:pt x="1432" y="1630"/>
                  </a:cubicBezTo>
                  <a:cubicBezTo>
                    <a:pt x="1431" y="1629"/>
                    <a:pt x="1429" y="1628"/>
                    <a:pt x="1427" y="1627"/>
                  </a:cubicBezTo>
                  <a:cubicBezTo>
                    <a:pt x="1426" y="1626"/>
                    <a:pt x="1425" y="1624"/>
                    <a:pt x="1424" y="1623"/>
                  </a:cubicBezTo>
                  <a:cubicBezTo>
                    <a:pt x="1424" y="1623"/>
                    <a:pt x="1424" y="1623"/>
                    <a:pt x="1424" y="1622"/>
                  </a:cubicBezTo>
                  <a:cubicBezTo>
                    <a:pt x="1422" y="1619"/>
                    <a:pt x="1421" y="1616"/>
                    <a:pt x="1421" y="1612"/>
                  </a:cubicBezTo>
                  <a:cubicBezTo>
                    <a:pt x="1422" y="1606"/>
                    <a:pt x="1422" y="1606"/>
                    <a:pt x="1422" y="1606"/>
                  </a:cubicBezTo>
                  <a:cubicBezTo>
                    <a:pt x="1422" y="1606"/>
                    <a:pt x="1422" y="1606"/>
                    <a:pt x="1422" y="1606"/>
                  </a:cubicBezTo>
                  <a:cubicBezTo>
                    <a:pt x="1424" y="1593"/>
                    <a:pt x="1425" y="1580"/>
                    <a:pt x="1427" y="1567"/>
                  </a:cubicBezTo>
                  <a:cubicBezTo>
                    <a:pt x="1427" y="1566"/>
                    <a:pt x="1427" y="1566"/>
                    <a:pt x="1427" y="1566"/>
                  </a:cubicBezTo>
                  <a:cubicBezTo>
                    <a:pt x="1427" y="1566"/>
                    <a:pt x="1427" y="1566"/>
                    <a:pt x="1427" y="1565"/>
                  </a:cubicBezTo>
                  <a:cubicBezTo>
                    <a:pt x="1432" y="1536"/>
                    <a:pt x="1490" y="1543"/>
                    <a:pt x="1511" y="1543"/>
                  </a:cubicBezTo>
                  <a:close/>
                  <a:moveTo>
                    <a:pt x="1175" y="1631"/>
                  </a:moveTo>
                  <a:cubicBezTo>
                    <a:pt x="1173" y="1630"/>
                    <a:pt x="1172" y="1629"/>
                    <a:pt x="1170" y="1627"/>
                  </a:cubicBezTo>
                  <a:cubicBezTo>
                    <a:pt x="1169" y="1626"/>
                    <a:pt x="1169" y="1625"/>
                    <a:pt x="1168" y="1624"/>
                  </a:cubicBezTo>
                  <a:cubicBezTo>
                    <a:pt x="1168" y="1623"/>
                    <a:pt x="1168" y="1623"/>
                    <a:pt x="1168" y="1623"/>
                  </a:cubicBezTo>
                  <a:cubicBezTo>
                    <a:pt x="1166" y="1620"/>
                    <a:pt x="1166" y="1616"/>
                    <a:pt x="1167" y="1613"/>
                  </a:cubicBezTo>
                  <a:cubicBezTo>
                    <a:pt x="1169" y="1607"/>
                    <a:pt x="1169" y="1607"/>
                    <a:pt x="1169" y="1607"/>
                  </a:cubicBezTo>
                  <a:cubicBezTo>
                    <a:pt x="1169" y="1607"/>
                    <a:pt x="1169" y="1607"/>
                    <a:pt x="1169" y="1607"/>
                  </a:cubicBezTo>
                  <a:cubicBezTo>
                    <a:pt x="1169" y="1606"/>
                    <a:pt x="1169" y="1605"/>
                    <a:pt x="1170" y="1604"/>
                  </a:cubicBezTo>
                  <a:cubicBezTo>
                    <a:pt x="1181" y="1567"/>
                    <a:pt x="1181" y="1567"/>
                    <a:pt x="1181" y="1567"/>
                  </a:cubicBezTo>
                  <a:cubicBezTo>
                    <a:pt x="1181" y="1566"/>
                    <a:pt x="1181" y="1566"/>
                    <a:pt x="1182" y="1565"/>
                  </a:cubicBezTo>
                  <a:cubicBezTo>
                    <a:pt x="1193" y="1537"/>
                    <a:pt x="1244" y="1543"/>
                    <a:pt x="1268" y="1543"/>
                  </a:cubicBezTo>
                  <a:cubicBezTo>
                    <a:pt x="1278" y="1543"/>
                    <a:pt x="1297" y="1542"/>
                    <a:pt x="1314" y="1543"/>
                  </a:cubicBezTo>
                  <a:cubicBezTo>
                    <a:pt x="1317" y="1544"/>
                    <a:pt x="1320" y="1544"/>
                    <a:pt x="1323" y="1545"/>
                  </a:cubicBezTo>
                  <a:cubicBezTo>
                    <a:pt x="1323" y="1545"/>
                    <a:pt x="1323" y="1545"/>
                    <a:pt x="1324" y="1545"/>
                  </a:cubicBezTo>
                  <a:cubicBezTo>
                    <a:pt x="1332" y="1547"/>
                    <a:pt x="1339" y="1551"/>
                    <a:pt x="1342" y="1556"/>
                  </a:cubicBezTo>
                  <a:cubicBezTo>
                    <a:pt x="1342" y="1557"/>
                    <a:pt x="1342" y="1557"/>
                    <a:pt x="1343" y="1557"/>
                  </a:cubicBezTo>
                  <a:cubicBezTo>
                    <a:pt x="1343" y="1558"/>
                    <a:pt x="1343" y="1558"/>
                    <a:pt x="1343" y="1558"/>
                  </a:cubicBezTo>
                  <a:cubicBezTo>
                    <a:pt x="1343" y="1558"/>
                    <a:pt x="1343" y="1559"/>
                    <a:pt x="1343" y="1559"/>
                  </a:cubicBezTo>
                  <a:cubicBezTo>
                    <a:pt x="1344" y="1561"/>
                    <a:pt x="1345" y="1564"/>
                    <a:pt x="1344" y="1567"/>
                  </a:cubicBezTo>
                  <a:cubicBezTo>
                    <a:pt x="1344" y="1569"/>
                    <a:pt x="1344" y="1569"/>
                    <a:pt x="1344" y="1569"/>
                  </a:cubicBezTo>
                  <a:cubicBezTo>
                    <a:pt x="1344" y="1569"/>
                    <a:pt x="1344" y="1569"/>
                    <a:pt x="1344" y="1569"/>
                  </a:cubicBezTo>
                  <a:cubicBezTo>
                    <a:pt x="1343" y="1576"/>
                    <a:pt x="1341" y="1583"/>
                    <a:pt x="1340" y="1589"/>
                  </a:cubicBezTo>
                  <a:cubicBezTo>
                    <a:pt x="1336" y="1612"/>
                    <a:pt x="1336" y="1612"/>
                    <a:pt x="1336" y="1612"/>
                  </a:cubicBezTo>
                  <a:cubicBezTo>
                    <a:pt x="1336" y="1616"/>
                    <a:pt x="1334" y="1619"/>
                    <a:pt x="1331" y="1622"/>
                  </a:cubicBezTo>
                  <a:cubicBezTo>
                    <a:pt x="1331" y="1623"/>
                    <a:pt x="1330" y="1623"/>
                    <a:pt x="1330" y="1623"/>
                  </a:cubicBezTo>
                  <a:cubicBezTo>
                    <a:pt x="1330" y="1624"/>
                    <a:pt x="1329" y="1624"/>
                    <a:pt x="1329" y="1624"/>
                  </a:cubicBezTo>
                  <a:cubicBezTo>
                    <a:pt x="1328" y="1625"/>
                    <a:pt x="1327" y="1626"/>
                    <a:pt x="1326" y="1627"/>
                  </a:cubicBezTo>
                  <a:cubicBezTo>
                    <a:pt x="1320" y="1632"/>
                    <a:pt x="1312" y="1635"/>
                    <a:pt x="1305" y="1636"/>
                  </a:cubicBezTo>
                  <a:cubicBezTo>
                    <a:pt x="1305" y="1637"/>
                    <a:pt x="1305" y="1637"/>
                    <a:pt x="1305" y="1637"/>
                  </a:cubicBezTo>
                  <a:cubicBezTo>
                    <a:pt x="1304" y="1637"/>
                    <a:pt x="1304" y="1637"/>
                    <a:pt x="1304" y="1637"/>
                  </a:cubicBezTo>
                  <a:cubicBezTo>
                    <a:pt x="1302" y="1637"/>
                    <a:pt x="1300" y="1638"/>
                    <a:pt x="1297" y="1638"/>
                  </a:cubicBezTo>
                  <a:cubicBezTo>
                    <a:pt x="1297" y="1638"/>
                    <a:pt x="1296" y="1638"/>
                    <a:pt x="1295" y="1638"/>
                  </a:cubicBezTo>
                  <a:cubicBezTo>
                    <a:pt x="1292" y="1638"/>
                    <a:pt x="1290" y="1639"/>
                    <a:pt x="1287" y="1639"/>
                  </a:cubicBezTo>
                  <a:cubicBezTo>
                    <a:pt x="1287" y="1639"/>
                    <a:pt x="1287" y="1639"/>
                    <a:pt x="1287" y="1639"/>
                  </a:cubicBezTo>
                  <a:cubicBezTo>
                    <a:pt x="1204" y="1639"/>
                    <a:pt x="1204" y="1639"/>
                    <a:pt x="1204" y="1639"/>
                  </a:cubicBezTo>
                  <a:cubicBezTo>
                    <a:pt x="1194" y="1639"/>
                    <a:pt x="1183" y="1637"/>
                    <a:pt x="1175" y="1631"/>
                  </a:cubicBezTo>
                  <a:cubicBezTo>
                    <a:pt x="1175" y="1631"/>
                    <a:pt x="1175" y="1631"/>
                    <a:pt x="1175" y="1631"/>
                  </a:cubicBezTo>
                  <a:close/>
                  <a:moveTo>
                    <a:pt x="1278" y="1502"/>
                  </a:moveTo>
                  <a:cubicBezTo>
                    <a:pt x="1266" y="1502"/>
                    <a:pt x="1253" y="1502"/>
                    <a:pt x="1241" y="1502"/>
                  </a:cubicBezTo>
                  <a:cubicBezTo>
                    <a:pt x="1230" y="1502"/>
                    <a:pt x="1213" y="1500"/>
                    <a:pt x="1207" y="1489"/>
                  </a:cubicBezTo>
                  <a:cubicBezTo>
                    <a:pt x="1207" y="1488"/>
                    <a:pt x="1207" y="1487"/>
                    <a:pt x="1207" y="1486"/>
                  </a:cubicBezTo>
                  <a:cubicBezTo>
                    <a:pt x="1206" y="1486"/>
                    <a:pt x="1206" y="1485"/>
                    <a:pt x="1206" y="1484"/>
                  </a:cubicBezTo>
                  <a:cubicBezTo>
                    <a:pt x="1206" y="1483"/>
                    <a:pt x="1207" y="1482"/>
                    <a:pt x="1207" y="1481"/>
                  </a:cubicBezTo>
                  <a:cubicBezTo>
                    <a:pt x="1207" y="1481"/>
                    <a:pt x="1207" y="1481"/>
                    <a:pt x="1207" y="1481"/>
                  </a:cubicBezTo>
                  <a:cubicBezTo>
                    <a:pt x="1207" y="1481"/>
                    <a:pt x="1207" y="1481"/>
                    <a:pt x="1207" y="1481"/>
                  </a:cubicBezTo>
                  <a:cubicBezTo>
                    <a:pt x="1207" y="1478"/>
                    <a:pt x="1209" y="1474"/>
                    <a:pt x="1210" y="1472"/>
                  </a:cubicBezTo>
                  <a:cubicBezTo>
                    <a:pt x="1212" y="1463"/>
                    <a:pt x="1214" y="1453"/>
                    <a:pt x="1218" y="1445"/>
                  </a:cubicBezTo>
                  <a:cubicBezTo>
                    <a:pt x="1218" y="1444"/>
                    <a:pt x="1218" y="1444"/>
                    <a:pt x="1218" y="1444"/>
                  </a:cubicBezTo>
                  <a:cubicBezTo>
                    <a:pt x="1219" y="1441"/>
                    <a:pt x="1221" y="1438"/>
                    <a:pt x="1223" y="1436"/>
                  </a:cubicBezTo>
                  <a:cubicBezTo>
                    <a:pt x="1225" y="1435"/>
                    <a:pt x="1226" y="1434"/>
                    <a:pt x="1228" y="1433"/>
                  </a:cubicBezTo>
                  <a:cubicBezTo>
                    <a:pt x="1233" y="1429"/>
                    <a:pt x="1239" y="1427"/>
                    <a:pt x="1245" y="1426"/>
                  </a:cubicBezTo>
                  <a:cubicBezTo>
                    <a:pt x="1246" y="1426"/>
                    <a:pt x="1246" y="1426"/>
                    <a:pt x="1247" y="1426"/>
                  </a:cubicBezTo>
                  <a:cubicBezTo>
                    <a:pt x="1251" y="1425"/>
                    <a:pt x="1257" y="1424"/>
                    <a:pt x="1262" y="1424"/>
                  </a:cubicBezTo>
                  <a:cubicBezTo>
                    <a:pt x="1269" y="1424"/>
                    <a:pt x="1269" y="1424"/>
                    <a:pt x="1269" y="1424"/>
                  </a:cubicBezTo>
                  <a:cubicBezTo>
                    <a:pt x="1271" y="1424"/>
                    <a:pt x="1274" y="1424"/>
                    <a:pt x="1276" y="1424"/>
                  </a:cubicBezTo>
                  <a:cubicBezTo>
                    <a:pt x="1291" y="1424"/>
                    <a:pt x="1307" y="1424"/>
                    <a:pt x="1322" y="1424"/>
                  </a:cubicBezTo>
                  <a:cubicBezTo>
                    <a:pt x="1324" y="1424"/>
                    <a:pt x="1326" y="1424"/>
                    <a:pt x="1329" y="1424"/>
                  </a:cubicBezTo>
                  <a:cubicBezTo>
                    <a:pt x="1331" y="1424"/>
                    <a:pt x="1331" y="1424"/>
                    <a:pt x="1331" y="1424"/>
                  </a:cubicBezTo>
                  <a:cubicBezTo>
                    <a:pt x="1332" y="1424"/>
                    <a:pt x="1332" y="1424"/>
                    <a:pt x="1333" y="1424"/>
                  </a:cubicBezTo>
                  <a:cubicBezTo>
                    <a:pt x="1335" y="1424"/>
                    <a:pt x="1337" y="1424"/>
                    <a:pt x="1339" y="1425"/>
                  </a:cubicBezTo>
                  <a:cubicBezTo>
                    <a:pt x="1339" y="1425"/>
                    <a:pt x="1339" y="1425"/>
                    <a:pt x="1339" y="1425"/>
                  </a:cubicBezTo>
                  <a:cubicBezTo>
                    <a:pt x="1351" y="1426"/>
                    <a:pt x="1364" y="1429"/>
                    <a:pt x="1366" y="1439"/>
                  </a:cubicBezTo>
                  <a:cubicBezTo>
                    <a:pt x="1366" y="1439"/>
                    <a:pt x="1366" y="1440"/>
                    <a:pt x="1366" y="1440"/>
                  </a:cubicBezTo>
                  <a:cubicBezTo>
                    <a:pt x="1366" y="1440"/>
                    <a:pt x="1366" y="1440"/>
                    <a:pt x="1366" y="1441"/>
                  </a:cubicBezTo>
                  <a:cubicBezTo>
                    <a:pt x="1367" y="1452"/>
                    <a:pt x="1362" y="1467"/>
                    <a:pt x="1360" y="1478"/>
                  </a:cubicBezTo>
                  <a:cubicBezTo>
                    <a:pt x="1360" y="1478"/>
                    <a:pt x="1360" y="1478"/>
                    <a:pt x="1360" y="1478"/>
                  </a:cubicBezTo>
                  <a:cubicBezTo>
                    <a:pt x="1359" y="1481"/>
                    <a:pt x="1359" y="1481"/>
                    <a:pt x="1359" y="1481"/>
                  </a:cubicBezTo>
                  <a:cubicBezTo>
                    <a:pt x="1359" y="1483"/>
                    <a:pt x="1358" y="1485"/>
                    <a:pt x="1356" y="1487"/>
                  </a:cubicBezTo>
                  <a:cubicBezTo>
                    <a:pt x="1356" y="1488"/>
                    <a:pt x="1355" y="1488"/>
                    <a:pt x="1355" y="1489"/>
                  </a:cubicBezTo>
                  <a:cubicBezTo>
                    <a:pt x="1355" y="1489"/>
                    <a:pt x="1355" y="1489"/>
                    <a:pt x="1355" y="1489"/>
                  </a:cubicBezTo>
                  <a:cubicBezTo>
                    <a:pt x="1355" y="1489"/>
                    <a:pt x="1355" y="1489"/>
                    <a:pt x="1354" y="1489"/>
                  </a:cubicBezTo>
                  <a:cubicBezTo>
                    <a:pt x="1339" y="1507"/>
                    <a:pt x="1298" y="1502"/>
                    <a:pt x="1278" y="1502"/>
                  </a:cubicBezTo>
                  <a:close/>
                  <a:moveTo>
                    <a:pt x="911" y="1620"/>
                  </a:moveTo>
                  <a:cubicBezTo>
                    <a:pt x="911" y="1619"/>
                    <a:pt x="911" y="1618"/>
                    <a:pt x="911" y="1618"/>
                  </a:cubicBezTo>
                  <a:cubicBezTo>
                    <a:pt x="912" y="1616"/>
                    <a:pt x="912" y="1615"/>
                    <a:pt x="913" y="1614"/>
                  </a:cubicBezTo>
                  <a:cubicBezTo>
                    <a:pt x="913" y="1614"/>
                    <a:pt x="913" y="1614"/>
                    <a:pt x="913" y="1613"/>
                  </a:cubicBezTo>
                  <a:cubicBezTo>
                    <a:pt x="913" y="1612"/>
                    <a:pt x="913" y="1612"/>
                    <a:pt x="913" y="1612"/>
                  </a:cubicBezTo>
                  <a:cubicBezTo>
                    <a:pt x="914" y="1611"/>
                    <a:pt x="915" y="1609"/>
                    <a:pt x="916" y="1607"/>
                  </a:cubicBezTo>
                  <a:cubicBezTo>
                    <a:pt x="922" y="1594"/>
                    <a:pt x="928" y="1582"/>
                    <a:pt x="935" y="1569"/>
                  </a:cubicBezTo>
                  <a:cubicBezTo>
                    <a:pt x="935" y="1569"/>
                    <a:pt x="935" y="1569"/>
                    <a:pt x="935" y="1569"/>
                  </a:cubicBezTo>
                  <a:cubicBezTo>
                    <a:pt x="935" y="1568"/>
                    <a:pt x="935" y="1568"/>
                    <a:pt x="935" y="1568"/>
                  </a:cubicBezTo>
                  <a:cubicBezTo>
                    <a:pt x="936" y="1567"/>
                    <a:pt x="936" y="1566"/>
                    <a:pt x="937" y="1566"/>
                  </a:cubicBezTo>
                  <a:cubicBezTo>
                    <a:pt x="937" y="1565"/>
                    <a:pt x="938" y="1564"/>
                    <a:pt x="938" y="1563"/>
                  </a:cubicBezTo>
                  <a:cubicBezTo>
                    <a:pt x="938" y="1563"/>
                    <a:pt x="938" y="1563"/>
                    <a:pt x="939" y="1563"/>
                  </a:cubicBezTo>
                  <a:cubicBezTo>
                    <a:pt x="956" y="1539"/>
                    <a:pt x="997" y="1544"/>
                    <a:pt x="1023" y="1544"/>
                  </a:cubicBezTo>
                  <a:cubicBezTo>
                    <a:pt x="1023" y="1544"/>
                    <a:pt x="1023" y="1544"/>
                    <a:pt x="1023" y="1544"/>
                  </a:cubicBezTo>
                  <a:cubicBezTo>
                    <a:pt x="1030" y="1544"/>
                    <a:pt x="1049" y="1542"/>
                    <a:pt x="1066" y="1544"/>
                  </a:cubicBezTo>
                  <a:cubicBezTo>
                    <a:pt x="1071" y="1544"/>
                    <a:pt x="1077" y="1544"/>
                    <a:pt x="1081" y="1545"/>
                  </a:cubicBezTo>
                  <a:cubicBezTo>
                    <a:pt x="1084" y="1546"/>
                    <a:pt x="1087" y="1547"/>
                    <a:pt x="1089" y="1548"/>
                  </a:cubicBezTo>
                  <a:cubicBezTo>
                    <a:pt x="1095" y="1551"/>
                    <a:pt x="1099" y="1556"/>
                    <a:pt x="1099" y="1562"/>
                  </a:cubicBezTo>
                  <a:cubicBezTo>
                    <a:pt x="1099" y="1562"/>
                    <a:pt x="1099" y="1562"/>
                    <a:pt x="1099" y="1562"/>
                  </a:cubicBezTo>
                  <a:cubicBezTo>
                    <a:pt x="1099" y="1563"/>
                    <a:pt x="1099" y="1563"/>
                    <a:pt x="1099" y="1564"/>
                  </a:cubicBezTo>
                  <a:cubicBezTo>
                    <a:pt x="1099" y="1565"/>
                    <a:pt x="1099" y="1566"/>
                    <a:pt x="1099" y="1567"/>
                  </a:cubicBezTo>
                  <a:cubicBezTo>
                    <a:pt x="1082" y="1613"/>
                    <a:pt x="1082" y="1613"/>
                    <a:pt x="1082" y="1613"/>
                  </a:cubicBezTo>
                  <a:cubicBezTo>
                    <a:pt x="1081" y="1617"/>
                    <a:pt x="1078" y="1620"/>
                    <a:pt x="1075" y="1623"/>
                  </a:cubicBezTo>
                  <a:cubicBezTo>
                    <a:pt x="1071" y="1626"/>
                    <a:pt x="1067" y="1629"/>
                    <a:pt x="1062" y="1631"/>
                  </a:cubicBezTo>
                  <a:cubicBezTo>
                    <a:pt x="1062" y="1632"/>
                    <a:pt x="1061" y="1632"/>
                    <a:pt x="1061" y="1632"/>
                  </a:cubicBezTo>
                  <a:cubicBezTo>
                    <a:pt x="1054" y="1635"/>
                    <a:pt x="1047" y="1637"/>
                    <a:pt x="1039" y="1639"/>
                  </a:cubicBezTo>
                  <a:cubicBezTo>
                    <a:pt x="1038" y="1639"/>
                    <a:pt x="1038" y="1639"/>
                    <a:pt x="1038" y="1639"/>
                  </a:cubicBezTo>
                  <a:cubicBezTo>
                    <a:pt x="1036" y="1639"/>
                    <a:pt x="1035" y="1639"/>
                    <a:pt x="1034" y="1639"/>
                  </a:cubicBezTo>
                  <a:cubicBezTo>
                    <a:pt x="1020" y="1640"/>
                    <a:pt x="1005" y="1639"/>
                    <a:pt x="990" y="1639"/>
                  </a:cubicBezTo>
                  <a:cubicBezTo>
                    <a:pt x="975" y="1639"/>
                    <a:pt x="960" y="1640"/>
                    <a:pt x="945" y="1640"/>
                  </a:cubicBezTo>
                  <a:cubicBezTo>
                    <a:pt x="935" y="1640"/>
                    <a:pt x="920" y="1638"/>
                    <a:pt x="914" y="1628"/>
                  </a:cubicBezTo>
                  <a:cubicBezTo>
                    <a:pt x="913" y="1628"/>
                    <a:pt x="913" y="1628"/>
                    <a:pt x="913" y="1627"/>
                  </a:cubicBezTo>
                  <a:cubicBezTo>
                    <a:pt x="913" y="1627"/>
                    <a:pt x="912" y="1626"/>
                    <a:pt x="912" y="1626"/>
                  </a:cubicBezTo>
                  <a:cubicBezTo>
                    <a:pt x="912" y="1625"/>
                    <a:pt x="912" y="1624"/>
                    <a:pt x="911" y="1624"/>
                  </a:cubicBezTo>
                  <a:cubicBezTo>
                    <a:pt x="911" y="1624"/>
                    <a:pt x="911" y="1624"/>
                    <a:pt x="911" y="1624"/>
                  </a:cubicBezTo>
                  <a:cubicBezTo>
                    <a:pt x="911" y="1623"/>
                    <a:pt x="911" y="1623"/>
                    <a:pt x="911" y="1623"/>
                  </a:cubicBezTo>
                  <a:cubicBezTo>
                    <a:pt x="911" y="1622"/>
                    <a:pt x="911" y="1621"/>
                    <a:pt x="911" y="1620"/>
                  </a:cubicBezTo>
                  <a:close/>
                  <a:moveTo>
                    <a:pt x="910" y="1465"/>
                  </a:moveTo>
                  <a:cubicBezTo>
                    <a:pt x="910" y="1465"/>
                    <a:pt x="910" y="1465"/>
                    <a:pt x="910" y="1465"/>
                  </a:cubicBezTo>
                  <a:cubicBezTo>
                    <a:pt x="900" y="1482"/>
                    <a:pt x="900" y="1482"/>
                    <a:pt x="900" y="1482"/>
                  </a:cubicBezTo>
                  <a:cubicBezTo>
                    <a:pt x="899" y="1485"/>
                    <a:pt x="896" y="1488"/>
                    <a:pt x="893" y="1490"/>
                  </a:cubicBezTo>
                  <a:cubicBezTo>
                    <a:pt x="889" y="1493"/>
                    <a:pt x="885" y="1495"/>
                    <a:pt x="880" y="1497"/>
                  </a:cubicBezTo>
                  <a:cubicBezTo>
                    <a:pt x="879" y="1497"/>
                    <a:pt x="878" y="1498"/>
                    <a:pt x="876" y="1498"/>
                  </a:cubicBezTo>
                  <a:cubicBezTo>
                    <a:pt x="876" y="1499"/>
                    <a:pt x="875" y="1499"/>
                    <a:pt x="874" y="1499"/>
                  </a:cubicBezTo>
                  <a:cubicBezTo>
                    <a:pt x="874" y="1499"/>
                    <a:pt x="874" y="1499"/>
                    <a:pt x="874" y="1499"/>
                  </a:cubicBezTo>
                  <a:cubicBezTo>
                    <a:pt x="871" y="1500"/>
                    <a:pt x="868" y="1501"/>
                    <a:pt x="865" y="1502"/>
                  </a:cubicBezTo>
                  <a:cubicBezTo>
                    <a:pt x="859" y="1503"/>
                    <a:pt x="854" y="1503"/>
                    <a:pt x="848" y="1503"/>
                  </a:cubicBezTo>
                  <a:cubicBezTo>
                    <a:pt x="832" y="1503"/>
                    <a:pt x="832" y="1503"/>
                    <a:pt x="832" y="1503"/>
                  </a:cubicBezTo>
                  <a:cubicBezTo>
                    <a:pt x="832" y="1503"/>
                    <a:pt x="832" y="1503"/>
                    <a:pt x="832" y="1503"/>
                  </a:cubicBezTo>
                  <a:cubicBezTo>
                    <a:pt x="812" y="1503"/>
                    <a:pt x="793" y="1504"/>
                    <a:pt x="774" y="1504"/>
                  </a:cubicBezTo>
                  <a:cubicBezTo>
                    <a:pt x="765" y="1504"/>
                    <a:pt x="747" y="1502"/>
                    <a:pt x="745" y="1491"/>
                  </a:cubicBezTo>
                  <a:cubicBezTo>
                    <a:pt x="745" y="1489"/>
                    <a:pt x="745" y="1488"/>
                    <a:pt x="746" y="1486"/>
                  </a:cubicBezTo>
                  <a:cubicBezTo>
                    <a:pt x="747" y="1482"/>
                    <a:pt x="751" y="1478"/>
                    <a:pt x="753" y="1475"/>
                  </a:cubicBezTo>
                  <a:cubicBezTo>
                    <a:pt x="760" y="1464"/>
                    <a:pt x="766" y="1452"/>
                    <a:pt x="775" y="1443"/>
                  </a:cubicBezTo>
                  <a:cubicBezTo>
                    <a:pt x="775" y="1442"/>
                    <a:pt x="776" y="1442"/>
                    <a:pt x="776" y="1441"/>
                  </a:cubicBezTo>
                  <a:cubicBezTo>
                    <a:pt x="776" y="1441"/>
                    <a:pt x="777" y="1441"/>
                    <a:pt x="777" y="1441"/>
                  </a:cubicBezTo>
                  <a:cubicBezTo>
                    <a:pt x="799" y="1419"/>
                    <a:pt x="845" y="1425"/>
                    <a:pt x="873" y="1425"/>
                  </a:cubicBezTo>
                  <a:cubicBezTo>
                    <a:pt x="886" y="1425"/>
                    <a:pt x="901" y="1423"/>
                    <a:pt x="913" y="1428"/>
                  </a:cubicBezTo>
                  <a:cubicBezTo>
                    <a:pt x="913" y="1428"/>
                    <a:pt x="913" y="1428"/>
                    <a:pt x="913" y="1428"/>
                  </a:cubicBezTo>
                  <a:cubicBezTo>
                    <a:pt x="915" y="1429"/>
                    <a:pt x="916" y="1430"/>
                    <a:pt x="917" y="1430"/>
                  </a:cubicBezTo>
                  <a:cubicBezTo>
                    <a:pt x="917" y="1430"/>
                    <a:pt x="917" y="1431"/>
                    <a:pt x="918" y="1431"/>
                  </a:cubicBezTo>
                  <a:cubicBezTo>
                    <a:pt x="920" y="1432"/>
                    <a:pt x="922" y="1435"/>
                    <a:pt x="922" y="1437"/>
                  </a:cubicBezTo>
                  <a:cubicBezTo>
                    <a:pt x="923" y="1439"/>
                    <a:pt x="923" y="1442"/>
                    <a:pt x="921" y="1444"/>
                  </a:cubicBezTo>
                  <a:cubicBezTo>
                    <a:pt x="920" y="1446"/>
                    <a:pt x="920" y="1446"/>
                    <a:pt x="920" y="1446"/>
                  </a:cubicBezTo>
                  <a:cubicBezTo>
                    <a:pt x="918" y="1452"/>
                    <a:pt x="913" y="1460"/>
                    <a:pt x="910" y="1465"/>
                  </a:cubicBezTo>
                  <a:close/>
                  <a:moveTo>
                    <a:pt x="1095" y="1502"/>
                  </a:moveTo>
                  <a:cubicBezTo>
                    <a:pt x="1093" y="1502"/>
                    <a:pt x="1091" y="1502"/>
                    <a:pt x="1089" y="1502"/>
                  </a:cubicBezTo>
                  <a:cubicBezTo>
                    <a:pt x="1089" y="1502"/>
                    <a:pt x="1089" y="1503"/>
                    <a:pt x="1088" y="1503"/>
                  </a:cubicBezTo>
                  <a:cubicBezTo>
                    <a:pt x="1077" y="1504"/>
                    <a:pt x="1066" y="1503"/>
                    <a:pt x="1054" y="1503"/>
                  </a:cubicBezTo>
                  <a:cubicBezTo>
                    <a:pt x="1007" y="1503"/>
                    <a:pt x="1007" y="1503"/>
                    <a:pt x="1007" y="1503"/>
                  </a:cubicBezTo>
                  <a:cubicBezTo>
                    <a:pt x="997" y="1503"/>
                    <a:pt x="980" y="1501"/>
                    <a:pt x="976" y="1490"/>
                  </a:cubicBezTo>
                  <a:cubicBezTo>
                    <a:pt x="976" y="1489"/>
                    <a:pt x="976" y="1488"/>
                    <a:pt x="976" y="1487"/>
                  </a:cubicBezTo>
                  <a:cubicBezTo>
                    <a:pt x="976" y="1486"/>
                    <a:pt x="976" y="1486"/>
                    <a:pt x="976" y="1485"/>
                  </a:cubicBezTo>
                  <a:cubicBezTo>
                    <a:pt x="977" y="1481"/>
                    <a:pt x="980" y="1477"/>
                    <a:pt x="982" y="1473"/>
                  </a:cubicBezTo>
                  <a:cubicBezTo>
                    <a:pt x="986" y="1463"/>
                    <a:pt x="990" y="1449"/>
                    <a:pt x="998" y="1441"/>
                  </a:cubicBezTo>
                  <a:cubicBezTo>
                    <a:pt x="998" y="1440"/>
                    <a:pt x="999" y="1440"/>
                    <a:pt x="999" y="1440"/>
                  </a:cubicBezTo>
                  <a:cubicBezTo>
                    <a:pt x="1000" y="1439"/>
                    <a:pt x="1000" y="1439"/>
                    <a:pt x="1000" y="1438"/>
                  </a:cubicBezTo>
                  <a:cubicBezTo>
                    <a:pt x="1001" y="1438"/>
                    <a:pt x="1001" y="1438"/>
                    <a:pt x="1001" y="1438"/>
                  </a:cubicBezTo>
                  <a:cubicBezTo>
                    <a:pt x="1002" y="1437"/>
                    <a:pt x="1002" y="1437"/>
                    <a:pt x="1002" y="1437"/>
                  </a:cubicBezTo>
                  <a:cubicBezTo>
                    <a:pt x="1003" y="1436"/>
                    <a:pt x="1003" y="1436"/>
                    <a:pt x="1003" y="1436"/>
                  </a:cubicBezTo>
                  <a:cubicBezTo>
                    <a:pt x="1010" y="1431"/>
                    <a:pt x="1018" y="1428"/>
                    <a:pt x="1027" y="1427"/>
                  </a:cubicBezTo>
                  <a:cubicBezTo>
                    <a:pt x="1027" y="1427"/>
                    <a:pt x="1027" y="1426"/>
                    <a:pt x="1028" y="1426"/>
                  </a:cubicBezTo>
                  <a:cubicBezTo>
                    <a:pt x="1033" y="1425"/>
                    <a:pt x="1038" y="1425"/>
                    <a:pt x="1043" y="1425"/>
                  </a:cubicBezTo>
                  <a:cubicBezTo>
                    <a:pt x="1072" y="1425"/>
                    <a:pt x="1072" y="1425"/>
                    <a:pt x="1072" y="1425"/>
                  </a:cubicBezTo>
                  <a:cubicBezTo>
                    <a:pt x="1081" y="1425"/>
                    <a:pt x="1090" y="1425"/>
                    <a:pt x="1099" y="1425"/>
                  </a:cubicBezTo>
                  <a:cubicBezTo>
                    <a:pt x="1112" y="1425"/>
                    <a:pt x="1130" y="1423"/>
                    <a:pt x="1140" y="1432"/>
                  </a:cubicBezTo>
                  <a:cubicBezTo>
                    <a:pt x="1140" y="1433"/>
                    <a:pt x="1141" y="1433"/>
                    <a:pt x="1141" y="1434"/>
                  </a:cubicBezTo>
                  <a:cubicBezTo>
                    <a:pt x="1142" y="1434"/>
                    <a:pt x="1142" y="1434"/>
                    <a:pt x="1142" y="1434"/>
                  </a:cubicBezTo>
                  <a:cubicBezTo>
                    <a:pt x="1142" y="1434"/>
                    <a:pt x="1142" y="1435"/>
                    <a:pt x="1142" y="1435"/>
                  </a:cubicBezTo>
                  <a:cubicBezTo>
                    <a:pt x="1143" y="1435"/>
                    <a:pt x="1143" y="1436"/>
                    <a:pt x="1143" y="1436"/>
                  </a:cubicBezTo>
                  <a:cubicBezTo>
                    <a:pt x="1144" y="1438"/>
                    <a:pt x="1144" y="1440"/>
                    <a:pt x="1144" y="1442"/>
                  </a:cubicBezTo>
                  <a:cubicBezTo>
                    <a:pt x="1143" y="1452"/>
                    <a:pt x="1135" y="1467"/>
                    <a:pt x="1133" y="1473"/>
                  </a:cubicBezTo>
                  <a:cubicBezTo>
                    <a:pt x="1133" y="1474"/>
                    <a:pt x="1133" y="1474"/>
                    <a:pt x="1133" y="1474"/>
                  </a:cubicBezTo>
                  <a:cubicBezTo>
                    <a:pt x="1132" y="1476"/>
                    <a:pt x="1131" y="1478"/>
                    <a:pt x="1130" y="1480"/>
                  </a:cubicBezTo>
                  <a:cubicBezTo>
                    <a:pt x="1130" y="1481"/>
                    <a:pt x="1130" y="1481"/>
                    <a:pt x="1130" y="1481"/>
                  </a:cubicBezTo>
                  <a:cubicBezTo>
                    <a:pt x="1130" y="1482"/>
                    <a:pt x="1129" y="1483"/>
                    <a:pt x="1129" y="1483"/>
                  </a:cubicBezTo>
                  <a:cubicBezTo>
                    <a:pt x="1129" y="1484"/>
                    <a:pt x="1128" y="1484"/>
                    <a:pt x="1128" y="1485"/>
                  </a:cubicBezTo>
                  <a:cubicBezTo>
                    <a:pt x="1128" y="1485"/>
                    <a:pt x="1127" y="1486"/>
                    <a:pt x="1127" y="1487"/>
                  </a:cubicBezTo>
                  <a:cubicBezTo>
                    <a:pt x="1126" y="1487"/>
                    <a:pt x="1126" y="1487"/>
                    <a:pt x="1126" y="1488"/>
                  </a:cubicBezTo>
                  <a:cubicBezTo>
                    <a:pt x="1125" y="1488"/>
                    <a:pt x="1125" y="1488"/>
                    <a:pt x="1125" y="1488"/>
                  </a:cubicBezTo>
                  <a:cubicBezTo>
                    <a:pt x="1124" y="1489"/>
                    <a:pt x="1124" y="1489"/>
                    <a:pt x="1124" y="1490"/>
                  </a:cubicBezTo>
                  <a:cubicBezTo>
                    <a:pt x="1122" y="1491"/>
                    <a:pt x="1121" y="1492"/>
                    <a:pt x="1119" y="1493"/>
                  </a:cubicBezTo>
                  <a:cubicBezTo>
                    <a:pt x="1117" y="1494"/>
                    <a:pt x="1115" y="1495"/>
                    <a:pt x="1114" y="1496"/>
                  </a:cubicBezTo>
                  <a:cubicBezTo>
                    <a:pt x="1113" y="1496"/>
                    <a:pt x="1113" y="1496"/>
                    <a:pt x="1113" y="1496"/>
                  </a:cubicBezTo>
                  <a:cubicBezTo>
                    <a:pt x="1112" y="1497"/>
                    <a:pt x="1112" y="1497"/>
                    <a:pt x="1112" y="1497"/>
                  </a:cubicBezTo>
                  <a:cubicBezTo>
                    <a:pt x="1106" y="1499"/>
                    <a:pt x="1100" y="1501"/>
                    <a:pt x="1095" y="1502"/>
                  </a:cubicBezTo>
                  <a:close/>
                  <a:moveTo>
                    <a:pt x="773" y="1710"/>
                  </a:moveTo>
                  <a:cubicBezTo>
                    <a:pt x="773" y="1710"/>
                    <a:pt x="773" y="1710"/>
                    <a:pt x="773" y="1710"/>
                  </a:cubicBezTo>
                  <a:cubicBezTo>
                    <a:pt x="771" y="1721"/>
                    <a:pt x="762" y="1732"/>
                    <a:pt x="756" y="1742"/>
                  </a:cubicBezTo>
                  <a:cubicBezTo>
                    <a:pt x="756" y="1742"/>
                    <a:pt x="756" y="1742"/>
                    <a:pt x="756" y="1742"/>
                  </a:cubicBezTo>
                  <a:cubicBezTo>
                    <a:pt x="750" y="1753"/>
                    <a:pt x="744" y="1767"/>
                    <a:pt x="736" y="1777"/>
                  </a:cubicBezTo>
                  <a:cubicBezTo>
                    <a:pt x="735" y="1778"/>
                    <a:pt x="735" y="1779"/>
                    <a:pt x="734" y="1781"/>
                  </a:cubicBezTo>
                  <a:cubicBezTo>
                    <a:pt x="734" y="1781"/>
                    <a:pt x="733" y="1781"/>
                    <a:pt x="733" y="1781"/>
                  </a:cubicBezTo>
                  <a:cubicBezTo>
                    <a:pt x="732" y="1782"/>
                    <a:pt x="731" y="1783"/>
                    <a:pt x="730" y="1784"/>
                  </a:cubicBezTo>
                  <a:cubicBezTo>
                    <a:pt x="729" y="1785"/>
                    <a:pt x="729" y="1785"/>
                    <a:pt x="728" y="1786"/>
                  </a:cubicBezTo>
                  <a:cubicBezTo>
                    <a:pt x="728" y="1786"/>
                    <a:pt x="728" y="1786"/>
                    <a:pt x="728" y="1786"/>
                  </a:cubicBezTo>
                  <a:cubicBezTo>
                    <a:pt x="719" y="1794"/>
                    <a:pt x="708" y="1799"/>
                    <a:pt x="696" y="1802"/>
                  </a:cubicBezTo>
                  <a:cubicBezTo>
                    <a:pt x="695" y="1803"/>
                    <a:pt x="693" y="1803"/>
                    <a:pt x="692" y="1804"/>
                  </a:cubicBezTo>
                  <a:cubicBezTo>
                    <a:pt x="685" y="1805"/>
                    <a:pt x="678" y="1806"/>
                    <a:pt x="671" y="1806"/>
                  </a:cubicBezTo>
                  <a:cubicBezTo>
                    <a:pt x="665" y="1806"/>
                    <a:pt x="665" y="1806"/>
                    <a:pt x="665" y="1806"/>
                  </a:cubicBezTo>
                  <a:cubicBezTo>
                    <a:pt x="665" y="1806"/>
                    <a:pt x="665" y="1806"/>
                    <a:pt x="665" y="1806"/>
                  </a:cubicBezTo>
                  <a:cubicBezTo>
                    <a:pt x="636" y="1806"/>
                    <a:pt x="607" y="1807"/>
                    <a:pt x="578" y="1807"/>
                  </a:cubicBezTo>
                  <a:cubicBezTo>
                    <a:pt x="575" y="1807"/>
                    <a:pt x="573" y="1806"/>
                    <a:pt x="571" y="1806"/>
                  </a:cubicBezTo>
                  <a:cubicBezTo>
                    <a:pt x="567" y="1806"/>
                    <a:pt x="563" y="1805"/>
                    <a:pt x="560" y="1804"/>
                  </a:cubicBezTo>
                  <a:cubicBezTo>
                    <a:pt x="555" y="1802"/>
                    <a:pt x="551" y="1800"/>
                    <a:pt x="549" y="1797"/>
                  </a:cubicBezTo>
                  <a:cubicBezTo>
                    <a:pt x="546" y="1794"/>
                    <a:pt x="545" y="1790"/>
                    <a:pt x="545" y="1786"/>
                  </a:cubicBezTo>
                  <a:cubicBezTo>
                    <a:pt x="545" y="1783"/>
                    <a:pt x="546" y="1780"/>
                    <a:pt x="548" y="1777"/>
                  </a:cubicBezTo>
                  <a:cubicBezTo>
                    <a:pt x="548" y="1776"/>
                    <a:pt x="549" y="1776"/>
                    <a:pt x="549" y="1776"/>
                  </a:cubicBezTo>
                  <a:cubicBezTo>
                    <a:pt x="549" y="1775"/>
                    <a:pt x="549" y="1774"/>
                    <a:pt x="550" y="1774"/>
                  </a:cubicBezTo>
                  <a:cubicBezTo>
                    <a:pt x="551" y="1772"/>
                    <a:pt x="551" y="1772"/>
                    <a:pt x="551" y="1772"/>
                  </a:cubicBezTo>
                  <a:cubicBezTo>
                    <a:pt x="551" y="1772"/>
                    <a:pt x="551" y="1772"/>
                    <a:pt x="551" y="1772"/>
                  </a:cubicBezTo>
                  <a:cubicBezTo>
                    <a:pt x="558" y="1761"/>
                    <a:pt x="566" y="1750"/>
                    <a:pt x="574" y="1739"/>
                  </a:cubicBezTo>
                  <a:cubicBezTo>
                    <a:pt x="579" y="1730"/>
                    <a:pt x="585" y="1720"/>
                    <a:pt x="592" y="1713"/>
                  </a:cubicBezTo>
                  <a:cubicBezTo>
                    <a:pt x="593" y="1712"/>
                    <a:pt x="593" y="1711"/>
                    <a:pt x="594" y="1710"/>
                  </a:cubicBezTo>
                  <a:cubicBezTo>
                    <a:pt x="594" y="1710"/>
                    <a:pt x="595" y="1710"/>
                    <a:pt x="595" y="1710"/>
                  </a:cubicBezTo>
                  <a:cubicBezTo>
                    <a:pt x="596" y="1708"/>
                    <a:pt x="598" y="1707"/>
                    <a:pt x="600" y="1705"/>
                  </a:cubicBezTo>
                  <a:cubicBezTo>
                    <a:pt x="600" y="1705"/>
                    <a:pt x="600" y="1705"/>
                    <a:pt x="600" y="1705"/>
                  </a:cubicBezTo>
                  <a:cubicBezTo>
                    <a:pt x="600" y="1705"/>
                    <a:pt x="600" y="1705"/>
                    <a:pt x="600" y="1705"/>
                  </a:cubicBezTo>
                  <a:cubicBezTo>
                    <a:pt x="610" y="1697"/>
                    <a:pt x="622" y="1692"/>
                    <a:pt x="635" y="1690"/>
                  </a:cubicBezTo>
                  <a:cubicBezTo>
                    <a:pt x="635" y="1690"/>
                    <a:pt x="635" y="1690"/>
                    <a:pt x="635" y="1690"/>
                  </a:cubicBezTo>
                  <a:cubicBezTo>
                    <a:pt x="636" y="1690"/>
                    <a:pt x="636" y="1690"/>
                    <a:pt x="636" y="1690"/>
                  </a:cubicBezTo>
                  <a:cubicBezTo>
                    <a:pt x="638" y="1689"/>
                    <a:pt x="640" y="1689"/>
                    <a:pt x="643" y="1688"/>
                  </a:cubicBezTo>
                  <a:cubicBezTo>
                    <a:pt x="644" y="1688"/>
                    <a:pt x="646" y="1688"/>
                    <a:pt x="647" y="1688"/>
                  </a:cubicBezTo>
                  <a:cubicBezTo>
                    <a:pt x="649" y="1688"/>
                    <a:pt x="650" y="1688"/>
                    <a:pt x="652" y="1688"/>
                  </a:cubicBezTo>
                  <a:cubicBezTo>
                    <a:pt x="653" y="1687"/>
                    <a:pt x="654" y="1687"/>
                    <a:pt x="655" y="1687"/>
                  </a:cubicBezTo>
                  <a:cubicBezTo>
                    <a:pt x="656" y="1687"/>
                    <a:pt x="656" y="1687"/>
                    <a:pt x="656" y="1687"/>
                  </a:cubicBezTo>
                  <a:cubicBezTo>
                    <a:pt x="656" y="1687"/>
                    <a:pt x="656" y="1687"/>
                    <a:pt x="656" y="1687"/>
                  </a:cubicBezTo>
                  <a:cubicBezTo>
                    <a:pt x="683" y="1687"/>
                    <a:pt x="709" y="1687"/>
                    <a:pt x="736" y="1687"/>
                  </a:cubicBezTo>
                  <a:cubicBezTo>
                    <a:pt x="736" y="1687"/>
                    <a:pt x="736" y="1687"/>
                    <a:pt x="736" y="1687"/>
                  </a:cubicBezTo>
                  <a:cubicBezTo>
                    <a:pt x="740" y="1687"/>
                    <a:pt x="740" y="1687"/>
                    <a:pt x="740" y="1687"/>
                  </a:cubicBezTo>
                  <a:cubicBezTo>
                    <a:pt x="747" y="1687"/>
                    <a:pt x="753" y="1688"/>
                    <a:pt x="757" y="1689"/>
                  </a:cubicBezTo>
                  <a:cubicBezTo>
                    <a:pt x="759" y="1690"/>
                    <a:pt x="760" y="1690"/>
                    <a:pt x="761" y="1691"/>
                  </a:cubicBezTo>
                  <a:cubicBezTo>
                    <a:pt x="761" y="1691"/>
                    <a:pt x="762" y="1691"/>
                    <a:pt x="763" y="1691"/>
                  </a:cubicBezTo>
                  <a:cubicBezTo>
                    <a:pt x="763" y="1692"/>
                    <a:pt x="763" y="1692"/>
                    <a:pt x="764" y="1692"/>
                  </a:cubicBezTo>
                  <a:cubicBezTo>
                    <a:pt x="771" y="1695"/>
                    <a:pt x="775" y="1701"/>
                    <a:pt x="773" y="1710"/>
                  </a:cubicBezTo>
                  <a:close/>
                  <a:moveTo>
                    <a:pt x="828" y="1613"/>
                  </a:moveTo>
                  <a:cubicBezTo>
                    <a:pt x="827" y="1614"/>
                    <a:pt x="827" y="1614"/>
                    <a:pt x="827" y="1614"/>
                  </a:cubicBezTo>
                  <a:cubicBezTo>
                    <a:pt x="827" y="1614"/>
                    <a:pt x="827" y="1614"/>
                    <a:pt x="827" y="1614"/>
                  </a:cubicBezTo>
                  <a:cubicBezTo>
                    <a:pt x="826" y="1616"/>
                    <a:pt x="825" y="1617"/>
                    <a:pt x="824" y="1619"/>
                  </a:cubicBezTo>
                  <a:cubicBezTo>
                    <a:pt x="824" y="1619"/>
                    <a:pt x="824" y="1619"/>
                    <a:pt x="823" y="1619"/>
                  </a:cubicBezTo>
                  <a:cubicBezTo>
                    <a:pt x="817" y="1627"/>
                    <a:pt x="807" y="1632"/>
                    <a:pt x="797" y="1635"/>
                  </a:cubicBezTo>
                  <a:cubicBezTo>
                    <a:pt x="797" y="1635"/>
                    <a:pt x="797" y="1635"/>
                    <a:pt x="797" y="1635"/>
                  </a:cubicBezTo>
                  <a:cubicBezTo>
                    <a:pt x="795" y="1636"/>
                    <a:pt x="794" y="1636"/>
                    <a:pt x="792" y="1636"/>
                  </a:cubicBezTo>
                  <a:cubicBezTo>
                    <a:pt x="791" y="1637"/>
                    <a:pt x="790" y="1637"/>
                    <a:pt x="789" y="1637"/>
                  </a:cubicBezTo>
                  <a:cubicBezTo>
                    <a:pt x="788" y="1637"/>
                    <a:pt x="788" y="1638"/>
                    <a:pt x="787" y="1638"/>
                  </a:cubicBezTo>
                  <a:cubicBezTo>
                    <a:pt x="781" y="1639"/>
                    <a:pt x="774" y="1640"/>
                    <a:pt x="768" y="1640"/>
                  </a:cubicBezTo>
                  <a:cubicBezTo>
                    <a:pt x="767" y="1640"/>
                    <a:pt x="767" y="1640"/>
                    <a:pt x="767" y="1640"/>
                  </a:cubicBezTo>
                  <a:cubicBezTo>
                    <a:pt x="756" y="1641"/>
                    <a:pt x="745" y="1640"/>
                    <a:pt x="735" y="1640"/>
                  </a:cubicBezTo>
                  <a:cubicBezTo>
                    <a:pt x="718" y="1640"/>
                    <a:pt x="702" y="1640"/>
                    <a:pt x="685" y="1640"/>
                  </a:cubicBezTo>
                  <a:cubicBezTo>
                    <a:pt x="683" y="1640"/>
                    <a:pt x="680" y="1640"/>
                    <a:pt x="677" y="1640"/>
                  </a:cubicBezTo>
                  <a:cubicBezTo>
                    <a:pt x="677" y="1640"/>
                    <a:pt x="677" y="1640"/>
                    <a:pt x="676" y="1640"/>
                  </a:cubicBezTo>
                  <a:cubicBezTo>
                    <a:pt x="674" y="1639"/>
                    <a:pt x="672" y="1639"/>
                    <a:pt x="669" y="1638"/>
                  </a:cubicBezTo>
                  <a:cubicBezTo>
                    <a:pt x="669" y="1638"/>
                    <a:pt x="669" y="1638"/>
                    <a:pt x="669" y="1638"/>
                  </a:cubicBezTo>
                  <a:cubicBezTo>
                    <a:pt x="669" y="1638"/>
                    <a:pt x="669" y="1638"/>
                    <a:pt x="669" y="1638"/>
                  </a:cubicBezTo>
                  <a:cubicBezTo>
                    <a:pt x="662" y="1636"/>
                    <a:pt x="655" y="1632"/>
                    <a:pt x="655" y="1624"/>
                  </a:cubicBezTo>
                  <a:cubicBezTo>
                    <a:pt x="655" y="1623"/>
                    <a:pt x="655" y="1621"/>
                    <a:pt x="656" y="1620"/>
                  </a:cubicBezTo>
                  <a:cubicBezTo>
                    <a:pt x="656" y="1619"/>
                    <a:pt x="656" y="1619"/>
                    <a:pt x="656" y="1618"/>
                  </a:cubicBezTo>
                  <a:cubicBezTo>
                    <a:pt x="657" y="1617"/>
                    <a:pt x="657" y="1616"/>
                    <a:pt x="658" y="1614"/>
                  </a:cubicBezTo>
                  <a:cubicBezTo>
                    <a:pt x="658" y="1614"/>
                    <a:pt x="658" y="1614"/>
                    <a:pt x="658" y="1614"/>
                  </a:cubicBezTo>
                  <a:cubicBezTo>
                    <a:pt x="659" y="1613"/>
                    <a:pt x="659" y="1613"/>
                    <a:pt x="659" y="1613"/>
                  </a:cubicBezTo>
                  <a:cubicBezTo>
                    <a:pt x="660" y="1612"/>
                    <a:pt x="661" y="1610"/>
                    <a:pt x="662" y="1609"/>
                  </a:cubicBezTo>
                  <a:cubicBezTo>
                    <a:pt x="670" y="1597"/>
                    <a:pt x="678" y="1585"/>
                    <a:pt x="686" y="1572"/>
                  </a:cubicBezTo>
                  <a:cubicBezTo>
                    <a:pt x="687" y="1572"/>
                    <a:pt x="687" y="1572"/>
                    <a:pt x="687" y="1572"/>
                  </a:cubicBezTo>
                  <a:cubicBezTo>
                    <a:pt x="689" y="1568"/>
                    <a:pt x="689" y="1568"/>
                    <a:pt x="689" y="1568"/>
                  </a:cubicBezTo>
                  <a:cubicBezTo>
                    <a:pt x="692" y="1565"/>
                    <a:pt x="695" y="1562"/>
                    <a:pt x="699" y="1559"/>
                  </a:cubicBezTo>
                  <a:cubicBezTo>
                    <a:pt x="702" y="1557"/>
                    <a:pt x="705" y="1555"/>
                    <a:pt x="708" y="1554"/>
                  </a:cubicBezTo>
                  <a:cubicBezTo>
                    <a:pt x="709" y="1553"/>
                    <a:pt x="710" y="1553"/>
                    <a:pt x="711" y="1552"/>
                  </a:cubicBezTo>
                  <a:cubicBezTo>
                    <a:pt x="712" y="1552"/>
                    <a:pt x="712" y="1552"/>
                    <a:pt x="713" y="1551"/>
                  </a:cubicBezTo>
                  <a:cubicBezTo>
                    <a:pt x="713" y="1551"/>
                    <a:pt x="714" y="1551"/>
                    <a:pt x="714" y="1551"/>
                  </a:cubicBezTo>
                  <a:cubicBezTo>
                    <a:pt x="715" y="1551"/>
                    <a:pt x="715" y="1551"/>
                    <a:pt x="716" y="1550"/>
                  </a:cubicBezTo>
                  <a:cubicBezTo>
                    <a:pt x="720" y="1549"/>
                    <a:pt x="725" y="1547"/>
                    <a:pt x="730" y="1546"/>
                  </a:cubicBezTo>
                  <a:cubicBezTo>
                    <a:pt x="735" y="1545"/>
                    <a:pt x="741" y="1544"/>
                    <a:pt x="747" y="1544"/>
                  </a:cubicBezTo>
                  <a:cubicBezTo>
                    <a:pt x="763" y="1544"/>
                    <a:pt x="763" y="1544"/>
                    <a:pt x="763" y="1544"/>
                  </a:cubicBezTo>
                  <a:cubicBezTo>
                    <a:pt x="767" y="1544"/>
                    <a:pt x="770" y="1544"/>
                    <a:pt x="774" y="1544"/>
                  </a:cubicBezTo>
                  <a:cubicBezTo>
                    <a:pt x="789" y="1544"/>
                    <a:pt x="803" y="1544"/>
                    <a:pt x="818" y="1544"/>
                  </a:cubicBezTo>
                  <a:cubicBezTo>
                    <a:pt x="818" y="1544"/>
                    <a:pt x="818" y="1544"/>
                    <a:pt x="818" y="1544"/>
                  </a:cubicBezTo>
                  <a:cubicBezTo>
                    <a:pt x="824" y="1544"/>
                    <a:pt x="824" y="1544"/>
                    <a:pt x="824" y="1544"/>
                  </a:cubicBezTo>
                  <a:cubicBezTo>
                    <a:pt x="830" y="1544"/>
                    <a:pt x="835" y="1545"/>
                    <a:pt x="839" y="1546"/>
                  </a:cubicBezTo>
                  <a:cubicBezTo>
                    <a:pt x="843" y="1547"/>
                    <a:pt x="845" y="1548"/>
                    <a:pt x="847" y="1549"/>
                  </a:cubicBezTo>
                  <a:cubicBezTo>
                    <a:pt x="854" y="1553"/>
                    <a:pt x="858" y="1559"/>
                    <a:pt x="853" y="1568"/>
                  </a:cubicBezTo>
                  <a:cubicBezTo>
                    <a:pt x="848" y="1579"/>
                    <a:pt x="841" y="1590"/>
                    <a:pt x="835" y="1600"/>
                  </a:cubicBezTo>
                  <a:cubicBezTo>
                    <a:pt x="828" y="1613"/>
                    <a:pt x="828" y="1613"/>
                    <a:pt x="828" y="1613"/>
                  </a:cubicBezTo>
                  <a:cubicBezTo>
                    <a:pt x="828" y="1613"/>
                    <a:pt x="828" y="1613"/>
                    <a:pt x="828" y="1613"/>
                  </a:cubicBezTo>
                  <a:close/>
                  <a:moveTo>
                    <a:pt x="1592" y="1771"/>
                  </a:moveTo>
                  <a:cubicBezTo>
                    <a:pt x="1592" y="1773"/>
                    <a:pt x="1592" y="1775"/>
                    <a:pt x="1591" y="1777"/>
                  </a:cubicBezTo>
                  <a:cubicBezTo>
                    <a:pt x="1591" y="1778"/>
                    <a:pt x="1591" y="1778"/>
                    <a:pt x="1591" y="1778"/>
                  </a:cubicBezTo>
                  <a:cubicBezTo>
                    <a:pt x="1590" y="1780"/>
                    <a:pt x="1590" y="1782"/>
                    <a:pt x="1589" y="1783"/>
                  </a:cubicBezTo>
                  <a:cubicBezTo>
                    <a:pt x="1589" y="1783"/>
                    <a:pt x="1589" y="1783"/>
                    <a:pt x="1589" y="1784"/>
                  </a:cubicBezTo>
                  <a:cubicBezTo>
                    <a:pt x="1588" y="1784"/>
                    <a:pt x="1588" y="1784"/>
                    <a:pt x="1588" y="1784"/>
                  </a:cubicBezTo>
                  <a:cubicBezTo>
                    <a:pt x="1587" y="1786"/>
                    <a:pt x="1586" y="1788"/>
                    <a:pt x="1584" y="1789"/>
                  </a:cubicBezTo>
                  <a:cubicBezTo>
                    <a:pt x="1584" y="1789"/>
                    <a:pt x="1584" y="1789"/>
                    <a:pt x="1584" y="1789"/>
                  </a:cubicBezTo>
                  <a:cubicBezTo>
                    <a:pt x="1582" y="1791"/>
                    <a:pt x="1581" y="1792"/>
                    <a:pt x="1579" y="1794"/>
                  </a:cubicBezTo>
                  <a:cubicBezTo>
                    <a:pt x="1578" y="1794"/>
                    <a:pt x="1578" y="1794"/>
                    <a:pt x="1578" y="1794"/>
                  </a:cubicBezTo>
                  <a:cubicBezTo>
                    <a:pt x="1578" y="1794"/>
                    <a:pt x="1577" y="1795"/>
                    <a:pt x="1577" y="1795"/>
                  </a:cubicBezTo>
                  <a:cubicBezTo>
                    <a:pt x="1575" y="1796"/>
                    <a:pt x="1573" y="1797"/>
                    <a:pt x="1571" y="1798"/>
                  </a:cubicBezTo>
                  <a:cubicBezTo>
                    <a:pt x="1571" y="1798"/>
                    <a:pt x="1571" y="1798"/>
                    <a:pt x="1570" y="1798"/>
                  </a:cubicBezTo>
                  <a:cubicBezTo>
                    <a:pt x="1569" y="1799"/>
                    <a:pt x="1567" y="1800"/>
                    <a:pt x="1566" y="1800"/>
                  </a:cubicBezTo>
                  <a:cubicBezTo>
                    <a:pt x="1565" y="1800"/>
                    <a:pt x="1564" y="1801"/>
                    <a:pt x="1563" y="1801"/>
                  </a:cubicBezTo>
                  <a:cubicBezTo>
                    <a:pt x="1563" y="1801"/>
                    <a:pt x="1563" y="1801"/>
                    <a:pt x="1562" y="1801"/>
                  </a:cubicBezTo>
                  <a:cubicBezTo>
                    <a:pt x="1562" y="1801"/>
                    <a:pt x="1561" y="1801"/>
                    <a:pt x="1561" y="1802"/>
                  </a:cubicBezTo>
                  <a:cubicBezTo>
                    <a:pt x="1559" y="1802"/>
                    <a:pt x="1557" y="1802"/>
                    <a:pt x="1555" y="1803"/>
                  </a:cubicBezTo>
                  <a:cubicBezTo>
                    <a:pt x="1553" y="1803"/>
                    <a:pt x="1551" y="1803"/>
                    <a:pt x="1550" y="1803"/>
                  </a:cubicBezTo>
                  <a:cubicBezTo>
                    <a:pt x="1548" y="1804"/>
                    <a:pt x="1546" y="1804"/>
                    <a:pt x="1544" y="1804"/>
                  </a:cubicBezTo>
                  <a:cubicBezTo>
                    <a:pt x="1544" y="1804"/>
                    <a:pt x="1543" y="1804"/>
                    <a:pt x="1542" y="1804"/>
                  </a:cubicBezTo>
                  <a:cubicBezTo>
                    <a:pt x="1540" y="1804"/>
                    <a:pt x="1540" y="1804"/>
                    <a:pt x="1540" y="1804"/>
                  </a:cubicBezTo>
                  <a:cubicBezTo>
                    <a:pt x="1540" y="1804"/>
                    <a:pt x="1540" y="1804"/>
                    <a:pt x="1540" y="1804"/>
                  </a:cubicBezTo>
                  <a:cubicBezTo>
                    <a:pt x="1530" y="1804"/>
                    <a:pt x="1519" y="1804"/>
                    <a:pt x="1509" y="1804"/>
                  </a:cubicBezTo>
                  <a:cubicBezTo>
                    <a:pt x="1461" y="1804"/>
                    <a:pt x="908" y="1806"/>
                    <a:pt x="869" y="1806"/>
                  </a:cubicBezTo>
                  <a:cubicBezTo>
                    <a:pt x="866" y="1806"/>
                    <a:pt x="863" y="1806"/>
                    <a:pt x="861" y="1805"/>
                  </a:cubicBezTo>
                  <a:cubicBezTo>
                    <a:pt x="857" y="1805"/>
                    <a:pt x="853" y="1804"/>
                    <a:pt x="850" y="1803"/>
                  </a:cubicBezTo>
                  <a:cubicBezTo>
                    <a:pt x="845" y="1802"/>
                    <a:pt x="841" y="1799"/>
                    <a:pt x="838" y="1796"/>
                  </a:cubicBezTo>
                  <a:cubicBezTo>
                    <a:pt x="835" y="1793"/>
                    <a:pt x="833" y="1790"/>
                    <a:pt x="832" y="1786"/>
                  </a:cubicBezTo>
                  <a:cubicBezTo>
                    <a:pt x="832" y="1782"/>
                    <a:pt x="832" y="1778"/>
                    <a:pt x="834" y="1773"/>
                  </a:cubicBezTo>
                  <a:cubicBezTo>
                    <a:pt x="836" y="1771"/>
                    <a:pt x="836" y="1771"/>
                    <a:pt x="836" y="1771"/>
                  </a:cubicBezTo>
                  <a:cubicBezTo>
                    <a:pt x="836" y="1771"/>
                    <a:pt x="836" y="1771"/>
                    <a:pt x="836" y="1771"/>
                  </a:cubicBezTo>
                  <a:cubicBezTo>
                    <a:pt x="842" y="1758"/>
                    <a:pt x="848" y="1745"/>
                    <a:pt x="854" y="1732"/>
                  </a:cubicBezTo>
                  <a:cubicBezTo>
                    <a:pt x="856" y="1730"/>
                    <a:pt x="857" y="1728"/>
                    <a:pt x="858" y="1726"/>
                  </a:cubicBezTo>
                  <a:cubicBezTo>
                    <a:pt x="862" y="1716"/>
                    <a:pt x="862" y="1716"/>
                    <a:pt x="862" y="1716"/>
                  </a:cubicBezTo>
                  <a:cubicBezTo>
                    <a:pt x="864" y="1712"/>
                    <a:pt x="868" y="1708"/>
                    <a:pt x="872" y="1704"/>
                  </a:cubicBezTo>
                  <a:cubicBezTo>
                    <a:pt x="873" y="1704"/>
                    <a:pt x="874" y="1703"/>
                    <a:pt x="875" y="1702"/>
                  </a:cubicBezTo>
                  <a:cubicBezTo>
                    <a:pt x="875" y="1702"/>
                    <a:pt x="876" y="1701"/>
                    <a:pt x="877" y="1701"/>
                  </a:cubicBezTo>
                  <a:cubicBezTo>
                    <a:pt x="878" y="1700"/>
                    <a:pt x="878" y="1700"/>
                    <a:pt x="879" y="1699"/>
                  </a:cubicBezTo>
                  <a:cubicBezTo>
                    <a:pt x="880" y="1699"/>
                    <a:pt x="880" y="1699"/>
                    <a:pt x="880" y="1699"/>
                  </a:cubicBezTo>
                  <a:cubicBezTo>
                    <a:pt x="881" y="1698"/>
                    <a:pt x="881" y="1698"/>
                    <a:pt x="882" y="1698"/>
                  </a:cubicBezTo>
                  <a:cubicBezTo>
                    <a:pt x="883" y="1697"/>
                    <a:pt x="885" y="1696"/>
                    <a:pt x="886" y="1695"/>
                  </a:cubicBezTo>
                  <a:cubicBezTo>
                    <a:pt x="887" y="1695"/>
                    <a:pt x="888" y="1695"/>
                    <a:pt x="889" y="1694"/>
                  </a:cubicBezTo>
                  <a:cubicBezTo>
                    <a:pt x="890" y="1694"/>
                    <a:pt x="891" y="1693"/>
                    <a:pt x="893" y="1693"/>
                  </a:cubicBezTo>
                  <a:cubicBezTo>
                    <a:pt x="895" y="1692"/>
                    <a:pt x="897" y="1691"/>
                    <a:pt x="899" y="1690"/>
                  </a:cubicBezTo>
                  <a:cubicBezTo>
                    <a:pt x="900" y="1690"/>
                    <a:pt x="901" y="1690"/>
                    <a:pt x="903" y="1689"/>
                  </a:cubicBezTo>
                  <a:cubicBezTo>
                    <a:pt x="903" y="1689"/>
                    <a:pt x="904" y="1689"/>
                    <a:pt x="904" y="1689"/>
                  </a:cubicBezTo>
                  <a:cubicBezTo>
                    <a:pt x="910" y="1687"/>
                    <a:pt x="917" y="1687"/>
                    <a:pt x="923" y="1687"/>
                  </a:cubicBezTo>
                  <a:cubicBezTo>
                    <a:pt x="923" y="1687"/>
                    <a:pt x="1503" y="1685"/>
                    <a:pt x="1525" y="1685"/>
                  </a:cubicBezTo>
                  <a:cubicBezTo>
                    <a:pt x="1531" y="1685"/>
                    <a:pt x="1538" y="1685"/>
                    <a:pt x="1545" y="1685"/>
                  </a:cubicBezTo>
                  <a:cubicBezTo>
                    <a:pt x="1548" y="1685"/>
                    <a:pt x="1551" y="1685"/>
                    <a:pt x="1554" y="1686"/>
                  </a:cubicBezTo>
                  <a:cubicBezTo>
                    <a:pt x="1554" y="1686"/>
                    <a:pt x="1555" y="1686"/>
                    <a:pt x="1555" y="1686"/>
                  </a:cubicBezTo>
                  <a:cubicBezTo>
                    <a:pt x="1557" y="1686"/>
                    <a:pt x="1560" y="1686"/>
                    <a:pt x="1562" y="1687"/>
                  </a:cubicBezTo>
                  <a:cubicBezTo>
                    <a:pt x="1562" y="1687"/>
                    <a:pt x="1563" y="1687"/>
                    <a:pt x="1563" y="1687"/>
                  </a:cubicBezTo>
                  <a:cubicBezTo>
                    <a:pt x="1563" y="1687"/>
                    <a:pt x="1563" y="1687"/>
                    <a:pt x="1563" y="1687"/>
                  </a:cubicBezTo>
                  <a:cubicBezTo>
                    <a:pt x="1566" y="1688"/>
                    <a:pt x="1568" y="1689"/>
                    <a:pt x="1570" y="1690"/>
                  </a:cubicBezTo>
                  <a:cubicBezTo>
                    <a:pt x="1570" y="1690"/>
                    <a:pt x="1571" y="1690"/>
                    <a:pt x="1571" y="1690"/>
                  </a:cubicBezTo>
                  <a:cubicBezTo>
                    <a:pt x="1573" y="1691"/>
                    <a:pt x="1575" y="1692"/>
                    <a:pt x="1577" y="1693"/>
                  </a:cubicBezTo>
                  <a:cubicBezTo>
                    <a:pt x="1577" y="1693"/>
                    <a:pt x="1577" y="1693"/>
                    <a:pt x="1578" y="1693"/>
                  </a:cubicBezTo>
                  <a:cubicBezTo>
                    <a:pt x="1578" y="1694"/>
                    <a:pt x="1578" y="1694"/>
                    <a:pt x="1578" y="1694"/>
                  </a:cubicBezTo>
                  <a:cubicBezTo>
                    <a:pt x="1580" y="1695"/>
                    <a:pt x="1581" y="1696"/>
                    <a:pt x="1582" y="1697"/>
                  </a:cubicBezTo>
                  <a:cubicBezTo>
                    <a:pt x="1584" y="1698"/>
                    <a:pt x="1586" y="1700"/>
                    <a:pt x="1588" y="1703"/>
                  </a:cubicBezTo>
                  <a:cubicBezTo>
                    <a:pt x="1590" y="1706"/>
                    <a:pt x="1592" y="1710"/>
                    <a:pt x="1592" y="1714"/>
                  </a:cubicBezTo>
                  <a:cubicBezTo>
                    <a:pt x="1592" y="1717"/>
                    <a:pt x="1592" y="1717"/>
                    <a:pt x="1592" y="1717"/>
                  </a:cubicBezTo>
                  <a:cubicBezTo>
                    <a:pt x="1592" y="1717"/>
                    <a:pt x="1592" y="1717"/>
                    <a:pt x="1592" y="1717"/>
                  </a:cubicBezTo>
                  <a:cubicBezTo>
                    <a:pt x="1592" y="1731"/>
                    <a:pt x="1592" y="1746"/>
                    <a:pt x="1592" y="1760"/>
                  </a:cubicBezTo>
                  <a:cubicBezTo>
                    <a:pt x="1592" y="1764"/>
                    <a:pt x="1593" y="1767"/>
                    <a:pt x="1592" y="1771"/>
                  </a:cubicBezTo>
                  <a:close/>
                  <a:moveTo>
                    <a:pt x="1671" y="1490"/>
                  </a:moveTo>
                  <a:cubicBezTo>
                    <a:pt x="1671" y="1490"/>
                    <a:pt x="1670" y="1489"/>
                    <a:pt x="1670" y="1489"/>
                  </a:cubicBezTo>
                  <a:cubicBezTo>
                    <a:pt x="1670" y="1489"/>
                    <a:pt x="1669" y="1489"/>
                    <a:pt x="1669" y="1488"/>
                  </a:cubicBezTo>
                  <a:cubicBezTo>
                    <a:pt x="1667" y="1486"/>
                    <a:pt x="1666" y="1483"/>
                    <a:pt x="1665" y="1480"/>
                  </a:cubicBezTo>
                  <a:cubicBezTo>
                    <a:pt x="1665" y="1477"/>
                    <a:pt x="1665" y="1477"/>
                    <a:pt x="1665" y="1477"/>
                  </a:cubicBezTo>
                  <a:cubicBezTo>
                    <a:pt x="1665" y="1475"/>
                    <a:pt x="1665" y="1473"/>
                    <a:pt x="1665" y="1471"/>
                  </a:cubicBezTo>
                  <a:cubicBezTo>
                    <a:pt x="1665" y="1471"/>
                    <a:pt x="1665" y="1471"/>
                    <a:pt x="1665" y="1471"/>
                  </a:cubicBezTo>
                  <a:cubicBezTo>
                    <a:pt x="1664" y="1463"/>
                    <a:pt x="1662" y="1454"/>
                    <a:pt x="1663" y="1445"/>
                  </a:cubicBezTo>
                  <a:cubicBezTo>
                    <a:pt x="1663" y="1443"/>
                    <a:pt x="1663" y="1443"/>
                    <a:pt x="1663" y="1443"/>
                  </a:cubicBezTo>
                  <a:cubicBezTo>
                    <a:pt x="1662" y="1440"/>
                    <a:pt x="1663" y="1437"/>
                    <a:pt x="1665" y="1435"/>
                  </a:cubicBezTo>
                  <a:cubicBezTo>
                    <a:pt x="1667" y="1433"/>
                    <a:pt x="1669" y="1431"/>
                    <a:pt x="1673" y="1429"/>
                  </a:cubicBezTo>
                  <a:cubicBezTo>
                    <a:pt x="1676" y="1427"/>
                    <a:pt x="1680" y="1426"/>
                    <a:pt x="1684" y="1425"/>
                  </a:cubicBezTo>
                  <a:cubicBezTo>
                    <a:pt x="1684" y="1425"/>
                    <a:pt x="1684" y="1425"/>
                    <a:pt x="1684" y="1425"/>
                  </a:cubicBezTo>
                  <a:cubicBezTo>
                    <a:pt x="1685" y="1425"/>
                    <a:pt x="1685" y="1425"/>
                    <a:pt x="1685" y="1425"/>
                  </a:cubicBezTo>
                  <a:cubicBezTo>
                    <a:pt x="1687" y="1424"/>
                    <a:pt x="1689" y="1424"/>
                    <a:pt x="1690" y="1424"/>
                  </a:cubicBezTo>
                  <a:cubicBezTo>
                    <a:pt x="1691" y="1424"/>
                    <a:pt x="1692" y="1424"/>
                    <a:pt x="1693" y="1424"/>
                  </a:cubicBezTo>
                  <a:cubicBezTo>
                    <a:pt x="1700" y="1423"/>
                    <a:pt x="1708" y="1423"/>
                    <a:pt x="1716" y="1423"/>
                  </a:cubicBezTo>
                  <a:cubicBezTo>
                    <a:pt x="1769" y="1423"/>
                    <a:pt x="1769" y="1423"/>
                    <a:pt x="1769" y="1423"/>
                  </a:cubicBezTo>
                  <a:cubicBezTo>
                    <a:pt x="1772" y="1423"/>
                    <a:pt x="1775" y="1423"/>
                    <a:pt x="1778" y="1424"/>
                  </a:cubicBezTo>
                  <a:cubicBezTo>
                    <a:pt x="1792" y="1425"/>
                    <a:pt x="1808" y="1429"/>
                    <a:pt x="1810" y="1442"/>
                  </a:cubicBezTo>
                  <a:cubicBezTo>
                    <a:pt x="1814" y="1454"/>
                    <a:pt x="1815" y="1466"/>
                    <a:pt x="1817" y="1478"/>
                  </a:cubicBezTo>
                  <a:cubicBezTo>
                    <a:pt x="1818" y="1480"/>
                    <a:pt x="1818" y="1480"/>
                    <a:pt x="1818" y="1480"/>
                  </a:cubicBezTo>
                  <a:cubicBezTo>
                    <a:pt x="1818" y="1482"/>
                    <a:pt x="1818" y="1485"/>
                    <a:pt x="1817" y="1487"/>
                  </a:cubicBezTo>
                  <a:cubicBezTo>
                    <a:pt x="1817" y="1487"/>
                    <a:pt x="1817" y="1488"/>
                    <a:pt x="1816" y="1488"/>
                  </a:cubicBezTo>
                  <a:cubicBezTo>
                    <a:pt x="1816" y="1488"/>
                    <a:pt x="1816" y="1488"/>
                    <a:pt x="1816" y="1488"/>
                  </a:cubicBezTo>
                  <a:cubicBezTo>
                    <a:pt x="1816" y="1488"/>
                    <a:pt x="1816" y="1488"/>
                    <a:pt x="1816" y="1488"/>
                  </a:cubicBezTo>
                  <a:cubicBezTo>
                    <a:pt x="1813" y="1494"/>
                    <a:pt x="1807" y="1497"/>
                    <a:pt x="1799" y="1499"/>
                  </a:cubicBezTo>
                  <a:cubicBezTo>
                    <a:pt x="1798" y="1499"/>
                    <a:pt x="1798" y="1499"/>
                    <a:pt x="1797" y="1499"/>
                  </a:cubicBezTo>
                  <a:cubicBezTo>
                    <a:pt x="1796" y="1500"/>
                    <a:pt x="1796" y="1500"/>
                    <a:pt x="1795" y="1500"/>
                  </a:cubicBezTo>
                  <a:cubicBezTo>
                    <a:pt x="1794" y="1500"/>
                    <a:pt x="1794" y="1500"/>
                    <a:pt x="1793" y="1500"/>
                  </a:cubicBezTo>
                  <a:cubicBezTo>
                    <a:pt x="1792" y="1500"/>
                    <a:pt x="1790" y="1501"/>
                    <a:pt x="1789" y="1501"/>
                  </a:cubicBezTo>
                  <a:cubicBezTo>
                    <a:pt x="1771" y="1503"/>
                    <a:pt x="1750" y="1501"/>
                    <a:pt x="1741" y="1501"/>
                  </a:cubicBezTo>
                  <a:cubicBezTo>
                    <a:pt x="1707" y="1501"/>
                    <a:pt x="1707" y="1501"/>
                    <a:pt x="1707" y="1501"/>
                  </a:cubicBezTo>
                  <a:cubicBezTo>
                    <a:pt x="1704" y="1501"/>
                    <a:pt x="1702" y="1501"/>
                    <a:pt x="1699" y="1501"/>
                  </a:cubicBezTo>
                  <a:cubicBezTo>
                    <a:pt x="1697" y="1501"/>
                    <a:pt x="1695" y="1500"/>
                    <a:pt x="1693" y="1500"/>
                  </a:cubicBezTo>
                  <a:cubicBezTo>
                    <a:pt x="1693" y="1500"/>
                    <a:pt x="1692" y="1500"/>
                    <a:pt x="1692" y="1500"/>
                  </a:cubicBezTo>
                  <a:cubicBezTo>
                    <a:pt x="1691" y="1500"/>
                    <a:pt x="1691" y="1500"/>
                    <a:pt x="1691" y="1500"/>
                  </a:cubicBezTo>
                  <a:cubicBezTo>
                    <a:pt x="1689" y="1499"/>
                    <a:pt x="1687" y="1499"/>
                    <a:pt x="1685" y="1498"/>
                  </a:cubicBezTo>
                  <a:cubicBezTo>
                    <a:pt x="1684" y="1498"/>
                    <a:pt x="1684" y="1497"/>
                    <a:pt x="1683" y="1497"/>
                  </a:cubicBezTo>
                  <a:cubicBezTo>
                    <a:pt x="1681" y="1496"/>
                    <a:pt x="1680" y="1496"/>
                    <a:pt x="1678" y="1495"/>
                  </a:cubicBezTo>
                  <a:cubicBezTo>
                    <a:pt x="1676" y="1494"/>
                    <a:pt x="1674" y="1492"/>
                    <a:pt x="1672" y="1491"/>
                  </a:cubicBezTo>
                  <a:cubicBezTo>
                    <a:pt x="1672" y="1491"/>
                    <a:pt x="1671" y="1490"/>
                    <a:pt x="1671" y="1490"/>
                  </a:cubicBezTo>
                  <a:close/>
                  <a:moveTo>
                    <a:pt x="1680" y="1622"/>
                  </a:moveTo>
                  <a:cubicBezTo>
                    <a:pt x="1677" y="1618"/>
                    <a:pt x="1676" y="1615"/>
                    <a:pt x="1675" y="1612"/>
                  </a:cubicBezTo>
                  <a:cubicBezTo>
                    <a:pt x="1675" y="1607"/>
                    <a:pt x="1675" y="1607"/>
                    <a:pt x="1675" y="1607"/>
                  </a:cubicBezTo>
                  <a:cubicBezTo>
                    <a:pt x="1675" y="1607"/>
                    <a:pt x="1675" y="1607"/>
                    <a:pt x="1675" y="1607"/>
                  </a:cubicBezTo>
                  <a:cubicBezTo>
                    <a:pt x="1674" y="1593"/>
                    <a:pt x="1673" y="1580"/>
                    <a:pt x="1672" y="1567"/>
                  </a:cubicBezTo>
                  <a:cubicBezTo>
                    <a:pt x="1672" y="1567"/>
                    <a:pt x="1672" y="1567"/>
                    <a:pt x="1672" y="1567"/>
                  </a:cubicBezTo>
                  <a:cubicBezTo>
                    <a:pt x="1672" y="1566"/>
                    <a:pt x="1672" y="1566"/>
                    <a:pt x="1672" y="1566"/>
                  </a:cubicBezTo>
                  <a:cubicBezTo>
                    <a:pt x="1672" y="1565"/>
                    <a:pt x="1672" y="1564"/>
                    <a:pt x="1672" y="1563"/>
                  </a:cubicBezTo>
                  <a:cubicBezTo>
                    <a:pt x="1675" y="1535"/>
                    <a:pt x="1735" y="1542"/>
                    <a:pt x="1754" y="1542"/>
                  </a:cubicBezTo>
                  <a:cubicBezTo>
                    <a:pt x="1776" y="1542"/>
                    <a:pt x="1819" y="1537"/>
                    <a:pt x="1832" y="1559"/>
                  </a:cubicBezTo>
                  <a:cubicBezTo>
                    <a:pt x="1833" y="1561"/>
                    <a:pt x="1835" y="1563"/>
                    <a:pt x="1835" y="1565"/>
                  </a:cubicBezTo>
                  <a:cubicBezTo>
                    <a:pt x="1836" y="1568"/>
                    <a:pt x="1836" y="1568"/>
                    <a:pt x="1836" y="1568"/>
                  </a:cubicBezTo>
                  <a:cubicBezTo>
                    <a:pt x="1836" y="1568"/>
                    <a:pt x="1836" y="1568"/>
                    <a:pt x="1836" y="1568"/>
                  </a:cubicBezTo>
                  <a:cubicBezTo>
                    <a:pt x="1837" y="1575"/>
                    <a:pt x="1838" y="1581"/>
                    <a:pt x="1840" y="1588"/>
                  </a:cubicBezTo>
                  <a:cubicBezTo>
                    <a:pt x="1844" y="1611"/>
                    <a:pt x="1844" y="1611"/>
                    <a:pt x="1844" y="1611"/>
                  </a:cubicBezTo>
                  <a:cubicBezTo>
                    <a:pt x="1845" y="1615"/>
                    <a:pt x="1844" y="1618"/>
                    <a:pt x="1843" y="1621"/>
                  </a:cubicBezTo>
                  <a:cubicBezTo>
                    <a:pt x="1842" y="1623"/>
                    <a:pt x="1840" y="1625"/>
                    <a:pt x="1838" y="1627"/>
                  </a:cubicBezTo>
                  <a:cubicBezTo>
                    <a:pt x="1838" y="1627"/>
                    <a:pt x="1837" y="1628"/>
                    <a:pt x="1836" y="1629"/>
                  </a:cubicBezTo>
                  <a:cubicBezTo>
                    <a:pt x="1836" y="1629"/>
                    <a:pt x="1835" y="1629"/>
                    <a:pt x="1835" y="1630"/>
                  </a:cubicBezTo>
                  <a:cubicBezTo>
                    <a:pt x="1835" y="1630"/>
                    <a:pt x="1834" y="1630"/>
                    <a:pt x="1834" y="1630"/>
                  </a:cubicBezTo>
                  <a:cubicBezTo>
                    <a:pt x="1833" y="1631"/>
                    <a:pt x="1832" y="1631"/>
                    <a:pt x="1830" y="1632"/>
                  </a:cubicBezTo>
                  <a:cubicBezTo>
                    <a:pt x="1829" y="1633"/>
                    <a:pt x="1828" y="1633"/>
                    <a:pt x="1827" y="1634"/>
                  </a:cubicBezTo>
                  <a:cubicBezTo>
                    <a:pt x="1826" y="1634"/>
                    <a:pt x="1825" y="1634"/>
                    <a:pt x="1825" y="1634"/>
                  </a:cubicBezTo>
                  <a:cubicBezTo>
                    <a:pt x="1824" y="1635"/>
                    <a:pt x="1823" y="1635"/>
                    <a:pt x="1822" y="1635"/>
                  </a:cubicBezTo>
                  <a:cubicBezTo>
                    <a:pt x="1821" y="1635"/>
                    <a:pt x="1820" y="1636"/>
                    <a:pt x="1819" y="1636"/>
                  </a:cubicBezTo>
                  <a:cubicBezTo>
                    <a:pt x="1818" y="1636"/>
                    <a:pt x="1818" y="1636"/>
                    <a:pt x="1818" y="1636"/>
                  </a:cubicBezTo>
                  <a:cubicBezTo>
                    <a:pt x="1816" y="1636"/>
                    <a:pt x="1814" y="1637"/>
                    <a:pt x="1812" y="1637"/>
                  </a:cubicBezTo>
                  <a:cubicBezTo>
                    <a:pt x="1809" y="1637"/>
                    <a:pt x="1807" y="1637"/>
                    <a:pt x="1805" y="1637"/>
                  </a:cubicBezTo>
                  <a:cubicBezTo>
                    <a:pt x="1805" y="1637"/>
                    <a:pt x="1805" y="1637"/>
                    <a:pt x="1805" y="1637"/>
                  </a:cubicBezTo>
                  <a:cubicBezTo>
                    <a:pt x="1804" y="1637"/>
                    <a:pt x="1804" y="1637"/>
                    <a:pt x="1804" y="1637"/>
                  </a:cubicBezTo>
                  <a:cubicBezTo>
                    <a:pt x="1804" y="1637"/>
                    <a:pt x="1804" y="1637"/>
                    <a:pt x="1804" y="1637"/>
                  </a:cubicBezTo>
                  <a:cubicBezTo>
                    <a:pt x="1777" y="1637"/>
                    <a:pt x="1750" y="1637"/>
                    <a:pt x="1722" y="1638"/>
                  </a:cubicBezTo>
                  <a:cubicBezTo>
                    <a:pt x="1719" y="1638"/>
                    <a:pt x="1716" y="1637"/>
                    <a:pt x="1714" y="1637"/>
                  </a:cubicBezTo>
                  <a:cubicBezTo>
                    <a:pt x="1713" y="1637"/>
                    <a:pt x="1712" y="1637"/>
                    <a:pt x="1712" y="1637"/>
                  </a:cubicBezTo>
                  <a:cubicBezTo>
                    <a:pt x="1709" y="1636"/>
                    <a:pt x="1707" y="1636"/>
                    <a:pt x="1705" y="1636"/>
                  </a:cubicBezTo>
                  <a:cubicBezTo>
                    <a:pt x="1705" y="1636"/>
                    <a:pt x="1705" y="1636"/>
                    <a:pt x="1705" y="1636"/>
                  </a:cubicBezTo>
                  <a:cubicBezTo>
                    <a:pt x="1704" y="1635"/>
                    <a:pt x="1704" y="1635"/>
                    <a:pt x="1704" y="1635"/>
                  </a:cubicBezTo>
                  <a:cubicBezTo>
                    <a:pt x="1701" y="1635"/>
                    <a:pt x="1699" y="1634"/>
                    <a:pt x="1697" y="1633"/>
                  </a:cubicBezTo>
                  <a:cubicBezTo>
                    <a:pt x="1696" y="1633"/>
                    <a:pt x="1695" y="1632"/>
                    <a:pt x="1695" y="1632"/>
                  </a:cubicBezTo>
                  <a:cubicBezTo>
                    <a:pt x="1693" y="1632"/>
                    <a:pt x="1692" y="1631"/>
                    <a:pt x="1691" y="1630"/>
                  </a:cubicBezTo>
                  <a:cubicBezTo>
                    <a:pt x="1691" y="1630"/>
                    <a:pt x="1690" y="1630"/>
                    <a:pt x="1690" y="1630"/>
                  </a:cubicBezTo>
                  <a:cubicBezTo>
                    <a:pt x="1686" y="1628"/>
                    <a:pt x="1682" y="1625"/>
                    <a:pt x="1680" y="1622"/>
                  </a:cubicBezTo>
                  <a:close/>
                  <a:moveTo>
                    <a:pt x="1875" y="1783"/>
                  </a:moveTo>
                  <a:cubicBezTo>
                    <a:pt x="1873" y="1787"/>
                    <a:pt x="1870" y="1790"/>
                    <a:pt x="1866" y="1793"/>
                  </a:cubicBezTo>
                  <a:cubicBezTo>
                    <a:pt x="1862" y="1796"/>
                    <a:pt x="1858" y="1799"/>
                    <a:pt x="1852" y="1800"/>
                  </a:cubicBezTo>
                  <a:cubicBezTo>
                    <a:pt x="1846" y="1802"/>
                    <a:pt x="1840" y="1803"/>
                    <a:pt x="1833" y="1803"/>
                  </a:cubicBezTo>
                  <a:cubicBezTo>
                    <a:pt x="1815" y="1803"/>
                    <a:pt x="1815" y="1803"/>
                    <a:pt x="1815" y="1803"/>
                  </a:cubicBezTo>
                  <a:cubicBezTo>
                    <a:pt x="1814" y="1803"/>
                    <a:pt x="1814" y="1803"/>
                    <a:pt x="1814" y="1803"/>
                  </a:cubicBezTo>
                  <a:cubicBezTo>
                    <a:pt x="1789" y="1803"/>
                    <a:pt x="1765" y="1803"/>
                    <a:pt x="1740" y="1803"/>
                  </a:cubicBezTo>
                  <a:cubicBezTo>
                    <a:pt x="1737" y="1803"/>
                    <a:pt x="1734" y="1803"/>
                    <a:pt x="1731" y="1803"/>
                  </a:cubicBezTo>
                  <a:cubicBezTo>
                    <a:pt x="1730" y="1803"/>
                    <a:pt x="1730" y="1803"/>
                    <a:pt x="1729" y="1803"/>
                  </a:cubicBezTo>
                  <a:cubicBezTo>
                    <a:pt x="1726" y="1802"/>
                    <a:pt x="1724" y="1802"/>
                    <a:pt x="1721" y="1801"/>
                  </a:cubicBezTo>
                  <a:cubicBezTo>
                    <a:pt x="1721" y="1801"/>
                    <a:pt x="1721" y="1801"/>
                    <a:pt x="1720" y="1801"/>
                  </a:cubicBezTo>
                  <a:cubicBezTo>
                    <a:pt x="1720" y="1801"/>
                    <a:pt x="1720" y="1801"/>
                    <a:pt x="1720" y="1801"/>
                  </a:cubicBezTo>
                  <a:cubicBezTo>
                    <a:pt x="1709" y="1798"/>
                    <a:pt x="1698" y="1792"/>
                    <a:pt x="1692" y="1783"/>
                  </a:cubicBezTo>
                  <a:cubicBezTo>
                    <a:pt x="1692" y="1783"/>
                    <a:pt x="1692" y="1783"/>
                    <a:pt x="1692" y="1783"/>
                  </a:cubicBezTo>
                  <a:cubicBezTo>
                    <a:pt x="1692" y="1783"/>
                    <a:pt x="1692" y="1783"/>
                    <a:pt x="1692" y="1783"/>
                  </a:cubicBezTo>
                  <a:cubicBezTo>
                    <a:pt x="1691" y="1782"/>
                    <a:pt x="1690" y="1780"/>
                    <a:pt x="1690" y="1778"/>
                  </a:cubicBezTo>
                  <a:cubicBezTo>
                    <a:pt x="1689" y="1777"/>
                    <a:pt x="1689" y="1776"/>
                    <a:pt x="1689" y="1775"/>
                  </a:cubicBezTo>
                  <a:cubicBezTo>
                    <a:pt x="1688" y="1774"/>
                    <a:pt x="1688" y="1773"/>
                    <a:pt x="1688" y="1772"/>
                  </a:cubicBezTo>
                  <a:cubicBezTo>
                    <a:pt x="1688" y="1772"/>
                    <a:pt x="1688" y="1771"/>
                    <a:pt x="1688" y="1771"/>
                  </a:cubicBezTo>
                  <a:cubicBezTo>
                    <a:pt x="1687" y="1769"/>
                    <a:pt x="1687" y="1769"/>
                    <a:pt x="1687" y="1769"/>
                  </a:cubicBezTo>
                  <a:cubicBezTo>
                    <a:pt x="1687" y="1769"/>
                    <a:pt x="1687" y="1769"/>
                    <a:pt x="1687" y="1769"/>
                  </a:cubicBezTo>
                  <a:cubicBezTo>
                    <a:pt x="1686" y="1756"/>
                    <a:pt x="1685" y="1742"/>
                    <a:pt x="1684" y="1728"/>
                  </a:cubicBezTo>
                  <a:cubicBezTo>
                    <a:pt x="1684" y="1725"/>
                    <a:pt x="1684" y="1723"/>
                    <a:pt x="1684" y="1721"/>
                  </a:cubicBezTo>
                  <a:cubicBezTo>
                    <a:pt x="1683" y="1714"/>
                    <a:pt x="1683" y="1714"/>
                    <a:pt x="1683" y="1714"/>
                  </a:cubicBezTo>
                  <a:cubicBezTo>
                    <a:pt x="1683" y="1713"/>
                    <a:pt x="1683" y="1713"/>
                    <a:pt x="1683" y="1713"/>
                  </a:cubicBezTo>
                  <a:cubicBezTo>
                    <a:pt x="1683" y="1711"/>
                    <a:pt x="1683" y="1710"/>
                    <a:pt x="1684" y="1709"/>
                  </a:cubicBezTo>
                  <a:cubicBezTo>
                    <a:pt x="1684" y="1708"/>
                    <a:pt x="1684" y="1707"/>
                    <a:pt x="1684" y="1707"/>
                  </a:cubicBezTo>
                  <a:cubicBezTo>
                    <a:pt x="1685" y="1706"/>
                    <a:pt x="1685" y="1705"/>
                    <a:pt x="1685" y="1704"/>
                  </a:cubicBezTo>
                  <a:cubicBezTo>
                    <a:pt x="1686" y="1703"/>
                    <a:pt x="1686" y="1703"/>
                    <a:pt x="1686" y="1702"/>
                  </a:cubicBezTo>
                  <a:cubicBezTo>
                    <a:pt x="1686" y="1702"/>
                    <a:pt x="1686" y="1702"/>
                    <a:pt x="1686" y="1702"/>
                  </a:cubicBezTo>
                  <a:cubicBezTo>
                    <a:pt x="1687" y="1700"/>
                    <a:pt x="1688" y="1699"/>
                    <a:pt x="1689" y="1698"/>
                  </a:cubicBezTo>
                  <a:cubicBezTo>
                    <a:pt x="1690" y="1697"/>
                    <a:pt x="1691" y="1697"/>
                    <a:pt x="1691" y="1696"/>
                  </a:cubicBezTo>
                  <a:cubicBezTo>
                    <a:pt x="1692" y="1695"/>
                    <a:pt x="1693" y="1695"/>
                    <a:pt x="1694" y="1694"/>
                  </a:cubicBezTo>
                  <a:cubicBezTo>
                    <a:pt x="1695" y="1694"/>
                    <a:pt x="1695" y="1693"/>
                    <a:pt x="1695" y="1693"/>
                  </a:cubicBezTo>
                  <a:cubicBezTo>
                    <a:pt x="1695" y="1693"/>
                    <a:pt x="1696" y="1693"/>
                    <a:pt x="1696" y="1693"/>
                  </a:cubicBezTo>
                  <a:cubicBezTo>
                    <a:pt x="1698" y="1692"/>
                    <a:pt x="1699" y="1691"/>
                    <a:pt x="1701" y="1690"/>
                  </a:cubicBezTo>
                  <a:cubicBezTo>
                    <a:pt x="1702" y="1690"/>
                    <a:pt x="1702" y="1689"/>
                    <a:pt x="1702" y="1689"/>
                  </a:cubicBezTo>
                  <a:cubicBezTo>
                    <a:pt x="1703" y="1689"/>
                    <a:pt x="1703" y="1689"/>
                    <a:pt x="1703" y="1689"/>
                  </a:cubicBezTo>
                  <a:cubicBezTo>
                    <a:pt x="1704" y="1689"/>
                    <a:pt x="1704" y="1689"/>
                    <a:pt x="1705" y="1688"/>
                  </a:cubicBezTo>
                  <a:cubicBezTo>
                    <a:pt x="1706" y="1688"/>
                    <a:pt x="1708" y="1687"/>
                    <a:pt x="1709" y="1687"/>
                  </a:cubicBezTo>
                  <a:cubicBezTo>
                    <a:pt x="1710" y="1687"/>
                    <a:pt x="1711" y="1686"/>
                    <a:pt x="1712" y="1686"/>
                  </a:cubicBezTo>
                  <a:cubicBezTo>
                    <a:pt x="1713" y="1686"/>
                    <a:pt x="1714" y="1686"/>
                    <a:pt x="1714" y="1686"/>
                  </a:cubicBezTo>
                  <a:cubicBezTo>
                    <a:pt x="1717" y="1685"/>
                    <a:pt x="1720" y="1685"/>
                    <a:pt x="1723" y="1685"/>
                  </a:cubicBezTo>
                  <a:cubicBezTo>
                    <a:pt x="1723" y="1685"/>
                    <a:pt x="1724" y="1685"/>
                    <a:pt x="1724" y="1685"/>
                  </a:cubicBezTo>
                  <a:cubicBezTo>
                    <a:pt x="1725" y="1685"/>
                    <a:pt x="1726" y="1685"/>
                    <a:pt x="1727" y="1685"/>
                  </a:cubicBezTo>
                  <a:cubicBezTo>
                    <a:pt x="1731" y="1685"/>
                    <a:pt x="1731" y="1685"/>
                    <a:pt x="1731" y="1685"/>
                  </a:cubicBezTo>
                  <a:cubicBezTo>
                    <a:pt x="1736" y="1684"/>
                    <a:pt x="1740" y="1684"/>
                    <a:pt x="1744" y="1684"/>
                  </a:cubicBezTo>
                  <a:cubicBezTo>
                    <a:pt x="1748" y="1684"/>
                    <a:pt x="1752" y="1684"/>
                    <a:pt x="1755" y="1684"/>
                  </a:cubicBezTo>
                  <a:cubicBezTo>
                    <a:pt x="1791" y="1684"/>
                    <a:pt x="1791" y="1684"/>
                    <a:pt x="1791" y="1684"/>
                  </a:cubicBezTo>
                  <a:cubicBezTo>
                    <a:pt x="1801" y="1684"/>
                    <a:pt x="1811" y="1684"/>
                    <a:pt x="1820" y="1685"/>
                  </a:cubicBezTo>
                  <a:cubicBezTo>
                    <a:pt x="1822" y="1685"/>
                    <a:pt x="1823" y="1685"/>
                    <a:pt x="1825" y="1685"/>
                  </a:cubicBezTo>
                  <a:cubicBezTo>
                    <a:pt x="1826" y="1686"/>
                    <a:pt x="1827" y="1686"/>
                    <a:pt x="1828" y="1686"/>
                  </a:cubicBezTo>
                  <a:cubicBezTo>
                    <a:pt x="1828" y="1686"/>
                    <a:pt x="1829" y="1686"/>
                    <a:pt x="1830" y="1686"/>
                  </a:cubicBezTo>
                  <a:cubicBezTo>
                    <a:pt x="1830" y="1686"/>
                    <a:pt x="1831" y="1686"/>
                    <a:pt x="1831" y="1687"/>
                  </a:cubicBezTo>
                  <a:cubicBezTo>
                    <a:pt x="1832" y="1687"/>
                    <a:pt x="1832" y="1687"/>
                    <a:pt x="1833" y="1687"/>
                  </a:cubicBezTo>
                  <a:cubicBezTo>
                    <a:pt x="1834" y="1687"/>
                    <a:pt x="1836" y="1688"/>
                    <a:pt x="1838" y="1689"/>
                  </a:cubicBezTo>
                  <a:cubicBezTo>
                    <a:pt x="1839" y="1689"/>
                    <a:pt x="1840" y="1689"/>
                    <a:pt x="1841" y="1690"/>
                  </a:cubicBezTo>
                  <a:cubicBezTo>
                    <a:pt x="1842" y="1690"/>
                    <a:pt x="1842" y="1690"/>
                    <a:pt x="1843" y="1691"/>
                  </a:cubicBezTo>
                  <a:cubicBezTo>
                    <a:pt x="1845" y="1691"/>
                    <a:pt x="1846" y="1692"/>
                    <a:pt x="1847" y="1693"/>
                  </a:cubicBezTo>
                  <a:cubicBezTo>
                    <a:pt x="1852" y="1695"/>
                    <a:pt x="1856" y="1698"/>
                    <a:pt x="1859" y="1702"/>
                  </a:cubicBezTo>
                  <a:cubicBezTo>
                    <a:pt x="1862" y="1705"/>
                    <a:pt x="1864" y="1709"/>
                    <a:pt x="1865" y="1713"/>
                  </a:cubicBezTo>
                  <a:cubicBezTo>
                    <a:pt x="1870" y="1736"/>
                    <a:pt x="1870" y="1736"/>
                    <a:pt x="1870" y="1736"/>
                  </a:cubicBezTo>
                  <a:cubicBezTo>
                    <a:pt x="1871" y="1746"/>
                    <a:pt x="1873" y="1755"/>
                    <a:pt x="1875" y="1764"/>
                  </a:cubicBezTo>
                  <a:cubicBezTo>
                    <a:pt x="1875" y="1764"/>
                    <a:pt x="1875" y="1764"/>
                    <a:pt x="1875" y="1764"/>
                  </a:cubicBezTo>
                  <a:cubicBezTo>
                    <a:pt x="1876" y="1770"/>
                    <a:pt x="1876" y="1770"/>
                    <a:pt x="1876" y="1770"/>
                  </a:cubicBezTo>
                  <a:cubicBezTo>
                    <a:pt x="1877" y="1775"/>
                    <a:pt x="1877" y="1779"/>
                    <a:pt x="1875" y="1783"/>
                  </a:cubicBezTo>
                  <a:close/>
                  <a:moveTo>
                    <a:pt x="2041" y="1494"/>
                  </a:moveTo>
                  <a:cubicBezTo>
                    <a:pt x="2036" y="1492"/>
                    <a:pt x="2032" y="1490"/>
                    <a:pt x="2030" y="1487"/>
                  </a:cubicBezTo>
                  <a:cubicBezTo>
                    <a:pt x="2027" y="1485"/>
                    <a:pt x="2024" y="1482"/>
                    <a:pt x="2023" y="1479"/>
                  </a:cubicBezTo>
                  <a:cubicBezTo>
                    <a:pt x="2021" y="1474"/>
                    <a:pt x="2021" y="1474"/>
                    <a:pt x="2021" y="1474"/>
                  </a:cubicBezTo>
                  <a:cubicBezTo>
                    <a:pt x="2019" y="1467"/>
                    <a:pt x="2016" y="1460"/>
                    <a:pt x="2014" y="1453"/>
                  </a:cubicBezTo>
                  <a:cubicBezTo>
                    <a:pt x="2012" y="1449"/>
                    <a:pt x="2009" y="1444"/>
                    <a:pt x="2009" y="1439"/>
                  </a:cubicBezTo>
                  <a:cubicBezTo>
                    <a:pt x="2009" y="1439"/>
                    <a:pt x="2009" y="1438"/>
                    <a:pt x="2009" y="1437"/>
                  </a:cubicBezTo>
                  <a:cubicBezTo>
                    <a:pt x="2009" y="1437"/>
                    <a:pt x="2009" y="1437"/>
                    <a:pt x="2009" y="1437"/>
                  </a:cubicBezTo>
                  <a:cubicBezTo>
                    <a:pt x="2009" y="1436"/>
                    <a:pt x="2009" y="1436"/>
                    <a:pt x="2009" y="1436"/>
                  </a:cubicBezTo>
                  <a:cubicBezTo>
                    <a:pt x="2010" y="1435"/>
                    <a:pt x="2009" y="1435"/>
                    <a:pt x="2010" y="1434"/>
                  </a:cubicBezTo>
                  <a:cubicBezTo>
                    <a:pt x="2010" y="1434"/>
                    <a:pt x="2010" y="1434"/>
                    <a:pt x="2010" y="1434"/>
                  </a:cubicBezTo>
                  <a:cubicBezTo>
                    <a:pt x="2016" y="1421"/>
                    <a:pt x="2039" y="1423"/>
                    <a:pt x="2051" y="1423"/>
                  </a:cubicBezTo>
                  <a:cubicBezTo>
                    <a:pt x="2110" y="1422"/>
                    <a:pt x="2110" y="1422"/>
                    <a:pt x="2110" y="1422"/>
                  </a:cubicBezTo>
                  <a:cubicBezTo>
                    <a:pt x="2115" y="1422"/>
                    <a:pt x="2120" y="1423"/>
                    <a:pt x="2125" y="1424"/>
                  </a:cubicBezTo>
                  <a:cubicBezTo>
                    <a:pt x="2126" y="1424"/>
                    <a:pt x="2128" y="1424"/>
                    <a:pt x="2129" y="1425"/>
                  </a:cubicBezTo>
                  <a:cubicBezTo>
                    <a:pt x="2129" y="1425"/>
                    <a:pt x="2130" y="1425"/>
                    <a:pt x="2131" y="1425"/>
                  </a:cubicBezTo>
                  <a:cubicBezTo>
                    <a:pt x="2132" y="1425"/>
                    <a:pt x="2133" y="1426"/>
                    <a:pt x="2133" y="1426"/>
                  </a:cubicBezTo>
                  <a:cubicBezTo>
                    <a:pt x="2135" y="1426"/>
                    <a:pt x="2137" y="1427"/>
                    <a:pt x="2138" y="1428"/>
                  </a:cubicBezTo>
                  <a:cubicBezTo>
                    <a:pt x="2139" y="1428"/>
                    <a:pt x="2139" y="1428"/>
                    <a:pt x="2139" y="1428"/>
                  </a:cubicBezTo>
                  <a:cubicBezTo>
                    <a:pt x="2139" y="1428"/>
                    <a:pt x="2139" y="1428"/>
                    <a:pt x="2140" y="1428"/>
                  </a:cubicBezTo>
                  <a:cubicBezTo>
                    <a:pt x="2141" y="1429"/>
                    <a:pt x="2142" y="1429"/>
                    <a:pt x="2144" y="1430"/>
                  </a:cubicBezTo>
                  <a:cubicBezTo>
                    <a:pt x="2145" y="1431"/>
                    <a:pt x="2146" y="1431"/>
                    <a:pt x="2146" y="1431"/>
                  </a:cubicBezTo>
                  <a:cubicBezTo>
                    <a:pt x="2147" y="1432"/>
                    <a:pt x="2147" y="1432"/>
                    <a:pt x="2148" y="1432"/>
                  </a:cubicBezTo>
                  <a:cubicBezTo>
                    <a:pt x="2148" y="1433"/>
                    <a:pt x="2148" y="1433"/>
                    <a:pt x="2149" y="1433"/>
                  </a:cubicBezTo>
                  <a:cubicBezTo>
                    <a:pt x="2149" y="1433"/>
                    <a:pt x="2150" y="1434"/>
                    <a:pt x="2150" y="1434"/>
                  </a:cubicBezTo>
                  <a:cubicBezTo>
                    <a:pt x="2153" y="1436"/>
                    <a:pt x="2156" y="1439"/>
                    <a:pt x="2157" y="1442"/>
                  </a:cubicBezTo>
                  <a:cubicBezTo>
                    <a:pt x="2157" y="1442"/>
                    <a:pt x="2157" y="1442"/>
                    <a:pt x="2157" y="1442"/>
                  </a:cubicBezTo>
                  <a:cubicBezTo>
                    <a:pt x="2163" y="1450"/>
                    <a:pt x="2166" y="1460"/>
                    <a:pt x="2170" y="1468"/>
                  </a:cubicBezTo>
                  <a:cubicBezTo>
                    <a:pt x="2170" y="1468"/>
                    <a:pt x="2170" y="1468"/>
                    <a:pt x="2170" y="1468"/>
                  </a:cubicBezTo>
                  <a:cubicBezTo>
                    <a:pt x="2172" y="1473"/>
                    <a:pt x="2176" y="1477"/>
                    <a:pt x="2177" y="1482"/>
                  </a:cubicBezTo>
                  <a:cubicBezTo>
                    <a:pt x="2177" y="1482"/>
                    <a:pt x="2177" y="1483"/>
                    <a:pt x="2177" y="1483"/>
                  </a:cubicBezTo>
                  <a:cubicBezTo>
                    <a:pt x="2177" y="1483"/>
                    <a:pt x="2177" y="1483"/>
                    <a:pt x="2177" y="1483"/>
                  </a:cubicBezTo>
                  <a:cubicBezTo>
                    <a:pt x="2178" y="1492"/>
                    <a:pt x="2170" y="1496"/>
                    <a:pt x="2162" y="1498"/>
                  </a:cubicBezTo>
                  <a:cubicBezTo>
                    <a:pt x="2161" y="1498"/>
                    <a:pt x="2161" y="1498"/>
                    <a:pt x="2161" y="1499"/>
                  </a:cubicBezTo>
                  <a:cubicBezTo>
                    <a:pt x="2160" y="1499"/>
                    <a:pt x="2160" y="1499"/>
                    <a:pt x="2159" y="1499"/>
                  </a:cubicBezTo>
                  <a:cubicBezTo>
                    <a:pt x="2158" y="1499"/>
                    <a:pt x="2156" y="1499"/>
                    <a:pt x="2155" y="1500"/>
                  </a:cubicBezTo>
                  <a:cubicBezTo>
                    <a:pt x="2154" y="1500"/>
                    <a:pt x="2154" y="1500"/>
                    <a:pt x="2153" y="1500"/>
                  </a:cubicBezTo>
                  <a:cubicBezTo>
                    <a:pt x="2152" y="1500"/>
                    <a:pt x="2150" y="1500"/>
                    <a:pt x="2149" y="1500"/>
                  </a:cubicBezTo>
                  <a:cubicBezTo>
                    <a:pt x="2148" y="1500"/>
                    <a:pt x="2147" y="1500"/>
                    <a:pt x="2146" y="1500"/>
                  </a:cubicBezTo>
                  <a:cubicBezTo>
                    <a:pt x="2146" y="1500"/>
                    <a:pt x="2146" y="1500"/>
                    <a:pt x="2146" y="1500"/>
                  </a:cubicBezTo>
                  <a:cubicBezTo>
                    <a:pt x="2144" y="1500"/>
                    <a:pt x="2144" y="1500"/>
                    <a:pt x="2144" y="1500"/>
                  </a:cubicBezTo>
                  <a:cubicBezTo>
                    <a:pt x="2135" y="1500"/>
                    <a:pt x="2126" y="1500"/>
                    <a:pt x="2117" y="1500"/>
                  </a:cubicBezTo>
                  <a:cubicBezTo>
                    <a:pt x="2102" y="1500"/>
                    <a:pt x="2087" y="1500"/>
                    <a:pt x="2072" y="1500"/>
                  </a:cubicBezTo>
                  <a:cubicBezTo>
                    <a:pt x="2061" y="1500"/>
                    <a:pt x="2050" y="1499"/>
                    <a:pt x="2041" y="1494"/>
                  </a:cubicBezTo>
                  <a:cubicBezTo>
                    <a:pt x="2041" y="1494"/>
                    <a:pt x="2041" y="1494"/>
                    <a:pt x="2041" y="1494"/>
                  </a:cubicBezTo>
                  <a:close/>
                  <a:moveTo>
                    <a:pt x="2079" y="1621"/>
                  </a:moveTo>
                  <a:cubicBezTo>
                    <a:pt x="2076" y="1617"/>
                    <a:pt x="2073" y="1614"/>
                    <a:pt x="2072" y="1611"/>
                  </a:cubicBezTo>
                  <a:cubicBezTo>
                    <a:pt x="2064" y="1588"/>
                    <a:pt x="2064" y="1588"/>
                    <a:pt x="2064" y="1588"/>
                  </a:cubicBezTo>
                  <a:cubicBezTo>
                    <a:pt x="2061" y="1581"/>
                    <a:pt x="2059" y="1575"/>
                    <a:pt x="2056" y="1568"/>
                  </a:cubicBezTo>
                  <a:cubicBezTo>
                    <a:pt x="2056" y="1568"/>
                    <a:pt x="2056" y="1568"/>
                    <a:pt x="2056" y="1568"/>
                  </a:cubicBezTo>
                  <a:cubicBezTo>
                    <a:pt x="2055" y="1565"/>
                    <a:pt x="2055" y="1565"/>
                    <a:pt x="2055" y="1565"/>
                  </a:cubicBezTo>
                  <a:cubicBezTo>
                    <a:pt x="2054" y="1561"/>
                    <a:pt x="2054" y="1558"/>
                    <a:pt x="2055" y="1555"/>
                  </a:cubicBezTo>
                  <a:cubicBezTo>
                    <a:pt x="2056" y="1553"/>
                    <a:pt x="2057" y="1552"/>
                    <a:pt x="2059" y="1550"/>
                  </a:cubicBezTo>
                  <a:cubicBezTo>
                    <a:pt x="2059" y="1550"/>
                    <a:pt x="2059" y="1550"/>
                    <a:pt x="2060" y="1549"/>
                  </a:cubicBezTo>
                  <a:cubicBezTo>
                    <a:pt x="2060" y="1549"/>
                    <a:pt x="2061" y="1548"/>
                    <a:pt x="2061" y="1548"/>
                  </a:cubicBezTo>
                  <a:cubicBezTo>
                    <a:pt x="2064" y="1546"/>
                    <a:pt x="2068" y="1544"/>
                    <a:pt x="2072" y="1543"/>
                  </a:cubicBezTo>
                  <a:cubicBezTo>
                    <a:pt x="2076" y="1542"/>
                    <a:pt x="2080" y="1542"/>
                    <a:pt x="2084" y="1541"/>
                  </a:cubicBezTo>
                  <a:cubicBezTo>
                    <a:pt x="2100" y="1540"/>
                    <a:pt x="2117" y="1541"/>
                    <a:pt x="2125" y="1541"/>
                  </a:cubicBezTo>
                  <a:cubicBezTo>
                    <a:pt x="2153" y="1541"/>
                    <a:pt x="2202" y="1535"/>
                    <a:pt x="2218" y="1564"/>
                  </a:cubicBezTo>
                  <a:cubicBezTo>
                    <a:pt x="2218" y="1564"/>
                    <a:pt x="2218" y="1564"/>
                    <a:pt x="2218" y="1564"/>
                  </a:cubicBezTo>
                  <a:cubicBezTo>
                    <a:pt x="2218" y="1565"/>
                    <a:pt x="2218" y="1565"/>
                    <a:pt x="2218" y="1565"/>
                  </a:cubicBezTo>
                  <a:cubicBezTo>
                    <a:pt x="2218" y="1565"/>
                    <a:pt x="2218" y="1565"/>
                    <a:pt x="2218" y="1565"/>
                  </a:cubicBezTo>
                  <a:cubicBezTo>
                    <a:pt x="2224" y="1577"/>
                    <a:pt x="2230" y="1589"/>
                    <a:pt x="2236" y="1601"/>
                  </a:cubicBezTo>
                  <a:cubicBezTo>
                    <a:pt x="2238" y="1605"/>
                    <a:pt x="2241" y="1609"/>
                    <a:pt x="2242" y="1614"/>
                  </a:cubicBezTo>
                  <a:cubicBezTo>
                    <a:pt x="2242" y="1614"/>
                    <a:pt x="2242" y="1614"/>
                    <a:pt x="2242" y="1614"/>
                  </a:cubicBezTo>
                  <a:cubicBezTo>
                    <a:pt x="2242" y="1615"/>
                    <a:pt x="2242" y="1616"/>
                    <a:pt x="2242" y="1617"/>
                  </a:cubicBezTo>
                  <a:cubicBezTo>
                    <a:pt x="2242" y="1618"/>
                    <a:pt x="2242" y="1619"/>
                    <a:pt x="2242" y="1620"/>
                  </a:cubicBezTo>
                  <a:cubicBezTo>
                    <a:pt x="2242" y="1620"/>
                    <a:pt x="2242" y="1620"/>
                    <a:pt x="2242" y="1620"/>
                  </a:cubicBezTo>
                  <a:cubicBezTo>
                    <a:pt x="2242" y="1620"/>
                    <a:pt x="2242" y="1621"/>
                    <a:pt x="2242" y="1621"/>
                  </a:cubicBezTo>
                  <a:cubicBezTo>
                    <a:pt x="2242" y="1622"/>
                    <a:pt x="2241" y="1623"/>
                    <a:pt x="2240" y="1624"/>
                  </a:cubicBezTo>
                  <a:cubicBezTo>
                    <a:pt x="2240" y="1625"/>
                    <a:pt x="2240" y="1625"/>
                    <a:pt x="2240" y="1625"/>
                  </a:cubicBezTo>
                  <a:cubicBezTo>
                    <a:pt x="2239" y="1626"/>
                    <a:pt x="2238" y="1627"/>
                    <a:pt x="2237" y="1628"/>
                  </a:cubicBezTo>
                  <a:cubicBezTo>
                    <a:pt x="2237" y="1628"/>
                    <a:pt x="2237" y="1628"/>
                    <a:pt x="2237" y="1628"/>
                  </a:cubicBezTo>
                  <a:cubicBezTo>
                    <a:pt x="2236" y="1629"/>
                    <a:pt x="2236" y="1629"/>
                    <a:pt x="2236" y="1629"/>
                  </a:cubicBezTo>
                  <a:cubicBezTo>
                    <a:pt x="2235" y="1630"/>
                    <a:pt x="2234" y="1630"/>
                    <a:pt x="2234" y="1630"/>
                  </a:cubicBezTo>
                  <a:cubicBezTo>
                    <a:pt x="2231" y="1632"/>
                    <a:pt x="2229" y="1633"/>
                    <a:pt x="2225" y="1634"/>
                  </a:cubicBezTo>
                  <a:cubicBezTo>
                    <a:pt x="2225" y="1634"/>
                    <a:pt x="2224" y="1635"/>
                    <a:pt x="2223" y="1635"/>
                  </a:cubicBezTo>
                  <a:cubicBezTo>
                    <a:pt x="2221" y="1635"/>
                    <a:pt x="2220" y="1635"/>
                    <a:pt x="2219" y="1636"/>
                  </a:cubicBezTo>
                  <a:cubicBezTo>
                    <a:pt x="2218" y="1636"/>
                    <a:pt x="2218" y="1636"/>
                    <a:pt x="2217" y="1636"/>
                  </a:cubicBezTo>
                  <a:cubicBezTo>
                    <a:pt x="2217" y="1636"/>
                    <a:pt x="2216" y="1636"/>
                    <a:pt x="2216" y="1636"/>
                  </a:cubicBezTo>
                  <a:cubicBezTo>
                    <a:pt x="2187" y="1639"/>
                    <a:pt x="2156" y="1636"/>
                    <a:pt x="2126" y="1637"/>
                  </a:cubicBezTo>
                  <a:cubicBezTo>
                    <a:pt x="2123" y="1637"/>
                    <a:pt x="2120" y="1636"/>
                    <a:pt x="2117" y="1636"/>
                  </a:cubicBezTo>
                  <a:cubicBezTo>
                    <a:pt x="2117" y="1636"/>
                    <a:pt x="2117" y="1636"/>
                    <a:pt x="2117" y="1636"/>
                  </a:cubicBezTo>
                  <a:cubicBezTo>
                    <a:pt x="2106" y="1635"/>
                    <a:pt x="2095" y="1631"/>
                    <a:pt x="2086" y="1625"/>
                  </a:cubicBezTo>
                  <a:cubicBezTo>
                    <a:pt x="2083" y="1624"/>
                    <a:pt x="2081" y="1622"/>
                    <a:pt x="2079" y="1621"/>
                  </a:cubicBezTo>
                  <a:close/>
                  <a:moveTo>
                    <a:pt x="2322" y="1782"/>
                  </a:moveTo>
                  <a:cubicBezTo>
                    <a:pt x="2322" y="1783"/>
                    <a:pt x="2321" y="1783"/>
                    <a:pt x="2321" y="1784"/>
                  </a:cubicBezTo>
                  <a:cubicBezTo>
                    <a:pt x="2321" y="1785"/>
                    <a:pt x="2321" y="1785"/>
                    <a:pt x="2321" y="1786"/>
                  </a:cubicBezTo>
                  <a:cubicBezTo>
                    <a:pt x="2320" y="1787"/>
                    <a:pt x="2320" y="1788"/>
                    <a:pt x="2319" y="1789"/>
                  </a:cubicBezTo>
                  <a:cubicBezTo>
                    <a:pt x="2319" y="1789"/>
                    <a:pt x="2319" y="1789"/>
                    <a:pt x="2319" y="1790"/>
                  </a:cubicBezTo>
                  <a:cubicBezTo>
                    <a:pt x="2318" y="1790"/>
                    <a:pt x="2318" y="1791"/>
                    <a:pt x="2317" y="1791"/>
                  </a:cubicBezTo>
                  <a:cubicBezTo>
                    <a:pt x="2317" y="1791"/>
                    <a:pt x="2317" y="1792"/>
                    <a:pt x="2316" y="1792"/>
                  </a:cubicBezTo>
                  <a:cubicBezTo>
                    <a:pt x="2316" y="1792"/>
                    <a:pt x="2316" y="1792"/>
                    <a:pt x="2316" y="1793"/>
                  </a:cubicBezTo>
                  <a:cubicBezTo>
                    <a:pt x="2310" y="1798"/>
                    <a:pt x="2303" y="1800"/>
                    <a:pt x="2296" y="1801"/>
                  </a:cubicBezTo>
                  <a:cubicBezTo>
                    <a:pt x="2296" y="1801"/>
                    <a:pt x="2295" y="1801"/>
                    <a:pt x="2295" y="1801"/>
                  </a:cubicBezTo>
                  <a:cubicBezTo>
                    <a:pt x="2292" y="1802"/>
                    <a:pt x="2289" y="1802"/>
                    <a:pt x="2286" y="1802"/>
                  </a:cubicBezTo>
                  <a:cubicBezTo>
                    <a:pt x="2286" y="1802"/>
                    <a:pt x="2286" y="1802"/>
                    <a:pt x="2286" y="1802"/>
                  </a:cubicBezTo>
                  <a:cubicBezTo>
                    <a:pt x="2283" y="1802"/>
                    <a:pt x="2283" y="1802"/>
                    <a:pt x="2283" y="1802"/>
                  </a:cubicBezTo>
                  <a:cubicBezTo>
                    <a:pt x="2280" y="1802"/>
                    <a:pt x="2277" y="1802"/>
                    <a:pt x="2275" y="1802"/>
                  </a:cubicBezTo>
                  <a:cubicBezTo>
                    <a:pt x="2193" y="1802"/>
                    <a:pt x="2193" y="1802"/>
                    <a:pt x="2193" y="1802"/>
                  </a:cubicBezTo>
                  <a:cubicBezTo>
                    <a:pt x="2190" y="1802"/>
                    <a:pt x="2187" y="1802"/>
                    <a:pt x="2184" y="1802"/>
                  </a:cubicBezTo>
                  <a:cubicBezTo>
                    <a:pt x="2183" y="1801"/>
                    <a:pt x="2182" y="1801"/>
                    <a:pt x="2181" y="1801"/>
                  </a:cubicBezTo>
                  <a:cubicBezTo>
                    <a:pt x="2164" y="1799"/>
                    <a:pt x="2144" y="1791"/>
                    <a:pt x="2135" y="1776"/>
                  </a:cubicBezTo>
                  <a:cubicBezTo>
                    <a:pt x="2133" y="1774"/>
                    <a:pt x="2132" y="1772"/>
                    <a:pt x="2131" y="1770"/>
                  </a:cubicBezTo>
                  <a:cubicBezTo>
                    <a:pt x="2131" y="1769"/>
                    <a:pt x="2131" y="1769"/>
                    <a:pt x="2131" y="1769"/>
                  </a:cubicBezTo>
                  <a:cubicBezTo>
                    <a:pt x="2131" y="1769"/>
                    <a:pt x="2131" y="1769"/>
                    <a:pt x="2131" y="1769"/>
                  </a:cubicBezTo>
                  <a:cubicBezTo>
                    <a:pt x="2127" y="1757"/>
                    <a:pt x="2122" y="1746"/>
                    <a:pt x="2118" y="1734"/>
                  </a:cubicBezTo>
                  <a:cubicBezTo>
                    <a:pt x="2116" y="1728"/>
                    <a:pt x="2112" y="1720"/>
                    <a:pt x="2110" y="1713"/>
                  </a:cubicBezTo>
                  <a:cubicBezTo>
                    <a:pt x="2110" y="1713"/>
                    <a:pt x="2110" y="1713"/>
                    <a:pt x="2110" y="1713"/>
                  </a:cubicBezTo>
                  <a:cubicBezTo>
                    <a:pt x="2110" y="1713"/>
                    <a:pt x="2110" y="1712"/>
                    <a:pt x="2110" y="1712"/>
                  </a:cubicBezTo>
                  <a:cubicBezTo>
                    <a:pt x="2110" y="1712"/>
                    <a:pt x="2109" y="1711"/>
                    <a:pt x="2109" y="1710"/>
                  </a:cubicBezTo>
                  <a:cubicBezTo>
                    <a:pt x="2109" y="1707"/>
                    <a:pt x="2109" y="1704"/>
                    <a:pt x="2109" y="1701"/>
                  </a:cubicBezTo>
                  <a:cubicBezTo>
                    <a:pt x="2110" y="1699"/>
                    <a:pt x="2111" y="1698"/>
                    <a:pt x="2112" y="1696"/>
                  </a:cubicBezTo>
                  <a:cubicBezTo>
                    <a:pt x="2112" y="1696"/>
                    <a:pt x="2112" y="1696"/>
                    <a:pt x="2112" y="1696"/>
                  </a:cubicBezTo>
                  <a:cubicBezTo>
                    <a:pt x="2117" y="1688"/>
                    <a:pt x="2126" y="1685"/>
                    <a:pt x="2136" y="1684"/>
                  </a:cubicBezTo>
                  <a:cubicBezTo>
                    <a:pt x="2136" y="1684"/>
                    <a:pt x="2136" y="1684"/>
                    <a:pt x="2137" y="1684"/>
                  </a:cubicBezTo>
                  <a:cubicBezTo>
                    <a:pt x="2139" y="1684"/>
                    <a:pt x="2141" y="1684"/>
                    <a:pt x="2144" y="1684"/>
                  </a:cubicBezTo>
                  <a:cubicBezTo>
                    <a:pt x="2144" y="1684"/>
                    <a:pt x="2145" y="1683"/>
                    <a:pt x="2145" y="1683"/>
                  </a:cubicBezTo>
                  <a:cubicBezTo>
                    <a:pt x="2151" y="1683"/>
                    <a:pt x="2151" y="1683"/>
                    <a:pt x="2151" y="1683"/>
                  </a:cubicBezTo>
                  <a:cubicBezTo>
                    <a:pt x="2152" y="1683"/>
                    <a:pt x="2153" y="1683"/>
                    <a:pt x="2155" y="1683"/>
                  </a:cubicBezTo>
                  <a:cubicBezTo>
                    <a:pt x="2180" y="1683"/>
                    <a:pt x="2205" y="1683"/>
                    <a:pt x="2231" y="1683"/>
                  </a:cubicBezTo>
                  <a:cubicBezTo>
                    <a:pt x="2231" y="1683"/>
                    <a:pt x="2231" y="1683"/>
                    <a:pt x="2231" y="1683"/>
                  </a:cubicBezTo>
                  <a:cubicBezTo>
                    <a:pt x="2231" y="1683"/>
                    <a:pt x="2231" y="1683"/>
                    <a:pt x="2231" y="1683"/>
                  </a:cubicBezTo>
                  <a:cubicBezTo>
                    <a:pt x="2234" y="1683"/>
                    <a:pt x="2237" y="1683"/>
                    <a:pt x="2240" y="1684"/>
                  </a:cubicBezTo>
                  <a:cubicBezTo>
                    <a:pt x="2240" y="1684"/>
                    <a:pt x="2241" y="1684"/>
                    <a:pt x="2241" y="1684"/>
                  </a:cubicBezTo>
                  <a:cubicBezTo>
                    <a:pt x="2258" y="1686"/>
                    <a:pt x="2277" y="1693"/>
                    <a:pt x="2287" y="1706"/>
                  </a:cubicBezTo>
                  <a:cubicBezTo>
                    <a:pt x="2289" y="1708"/>
                    <a:pt x="2290" y="1710"/>
                    <a:pt x="2291" y="1712"/>
                  </a:cubicBezTo>
                  <a:cubicBezTo>
                    <a:pt x="2294" y="1717"/>
                    <a:pt x="2294" y="1717"/>
                    <a:pt x="2294" y="1717"/>
                  </a:cubicBezTo>
                  <a:cubicBezTo>
                    <a:pt x="2299" y="1727"/>
                    <a:pt x="2304" y="1737"/>
                    <a:pt x="2309" y="1748"/>
                  </a:cubicBezTo>
                  <a:cubicBezTo>
                    <a:pt x="2312" y="1754"/>
                    <a:pt x="2318" y="1762"/>
                    <a:pt x="2320" y="1771"/>
                  </a:cubicBezTo>
                  <a:cubicBezTo>
                    <a:pt x="2322" y="1775"/>
                    <a:pt x="2323" y="1778"/>
                    <a:pt x="2322" y="1782"/>
                  </a:cubicBezTo>
                  <a:close/>
                  <a:moveTo>
                    <a:pt x="2340" y="1624"/>
                  </a:moveTo>
                  <a:cubicBezTo>
                    <a:pt x="2338" y="1622"/>
                    <a:pt x="2337" y="1621"/>
                    <a:pt x="2335" y="1620"/>
                  </a:cubicBezTo>
                  <a:cubicBezTo>
                    <a:pt x="2331" y="1617"/>
                    <a:pt x="2328" y="1613"/>
                    <a:pt x="2326" y="1610"/>
                  </a:cubicBezTo>
                  <a:cubicBezTo>
                    <a:pt x="2324" y="1607"/>
                    <a:pt x="2324" y="1607"/>
                    <a:pt x="2324" y="1607"/>
                  </a:cubicBezTo>
                  <a:cubicBezTo>
                    <a:pt x="2324" y="1607"/>
                    <a:pt x="2324" y="1607"/>
                    <a:pt x="2324" y="1607"/>
                  </a:cubicBezTo>
                  <a:cubicBezTo>
                    <a:pt x="2317" y="1594"/>
                    <a:pt x="2310" y="1582"/>
                    <a:pt x="2303" y="1569"/>
                  </a:cubicBezTo>
                  <a:cubicBezTo>
                    <a:pt x="2303" y="1569"/>
                    <a:pt x="2303" y="1569"/>
                    <a:pt x="2303" y="1569"/>
                  </a:cubicBezTo>
                  <a:cubicBezTo>
                    <a:pt x="2300" y="1564"/>
                    <a:pt x="2300" y="1564"/>
                    <a:pt x="2300" y="1564"/>
                  </a:cubicBezTo>
                  <a:cubicBezTo>
                    <a:pt x="2298" y="1561"/>
                    <a:pt x="2298" y="1558"/>
                    <a:pt x="2298" y="1555"/>
                  </a:cubicBezTo>
                  <a:cubicBezTo>
                    <a:pt x="2299" y="1552"/>
                    <a:pt x="2300" y="1550"/>
                    <a:pt x="2303" y="1547"/>
                  </a:cubicBezTo>
                  <a:cubicBezTo>
                    <a:pt x="2306" y="1545"/>
                    <a:pt x="2309" y="1544"/>
                    <a:pt x="2313" y="1542"/>
                  </a:cubicBezTo>
                  <a:cubicBezTo>
                    <a:pt x="2318" y="1541"/>
                    <a:pt x="2323" y="1541"/>
                    <a:pt x="2329" y="1541"/>
                  </a:cubicBezTo>
                  <a:cubicBezTo>
                    <a:pt x="2330" y="1541"/>
                    <a:pt x="2330" y="1541"/>
                    <a:pt x="2330" y="1541"/>
                  </a:cubicBezTo>
                  <a:cubicBezTo>
                    <a:pt x="2342" y="1540"/>
                    <a:pt x="2356" y="1540"/>
                    <a:pt x="2363" y="1540"/>
                  </a:cubicBezTo>
                  <a:cubicBezTo>
                    <a:pt x="2394" y="1540"/>
                    <a:pt x="2443" y="1534"/>
                    <a:pt x="2463" y="1564"/>
                  </a:cubicBezTo>
                  <a:cubicBezTo>
                    <a:pt x="2470" y="1573"/>
                    <a:pt x="2476" y="1583"/>
                    <a:pt x="2483" y="1593"/>
                  </a:cubicBezTo>
                  <a:cubicBezTo>
                    <a:pt x="2486" y="1598"/>
                    <a:pt x="2492" y="1605"/>
                    <a:pt x="2495" y="1611"/>
                  </a:cubicBezTo>
                  <a:cubicBezTo>
                    <a:pt x="2497" y="1614"/>
                    <a:pt x="2498" y="1617"/>
                    <a:pt x="2498" y="1620"/>
                  </a:cubicBezTo>
                  <a:cubicBezTo>
                    <a:pt x="2498" y="1621"/>
                    <a:pt x="2497" y="1623"/>
                    <a:pt x="2496" y="1625"/>
                  </a:cubicBezTo>
                  <a:cubicBezTo>
                    <a:pt x="2496" y="1626"/>
                    <a:pt x="2495" y="1627"/>
                    <a:pt x="2494" y="1628"/>
                  </a:cubicBezTo>
                  <a:cubicBezTo>
                    <a:pt x="2494" y="1628"/>
                    <a:pt x="2494" y="1628"/>
                    <a:pt x="2494" y="1628"/>
                  </a:cubicBezTo>
                  <a:cubicBezTo>
                    <a:pt x="2494" y="1628"/>
                    <a:pt x="2494" y="1628"/>
                    <a:pt x="2494" y="1628"/>
                  </a:cubicBezTo>
                  <a:cubicBezTo>
                    <a:pt x="2493" y="1629"/>
                    <a:pt x="2493" y="1629"/>
                    <a:pt x="2492" y="1630"/>
                  </a:cubicBezTo>
                  <a:cubicBezTo>
                    <a:pt x="2492" y="1630"/>
                    <a:pt x="2491" y="1630"/>
                    <a:pt x="2491" y="1630"/>
                  </a:cubicBezTo>
                  <a:cubicBezTo>
                    <a:pt x="2490" y="1631"/>
                    <a:pt x="2489" y="1631"/>
                    <a:pt x="2488" y="1632"/>
                  </a:cubicBezTo>
                  <a:cubicBezTo>
                    <a:pt x="2487" y="1632"/>
                    <a:pt x="2485" y="1633"/>
                    <a:pt x="2484" y="1633"/>
                  </a:cubicBezTo>
                  <a:cubicBezTo>
                    <a:pt x="2484" y="1633"/>
                    <a:pt x="2484" y="1634"/>
                    <a:pt x="2484" y="1634"/>
                  </a:cubicBezTo>
                  <a:cubicBezTo>
                    <a:pt x="2484" y="1634"/>
                    <a:pt x="2483" y="1634"/>
                    <a:pt x="2483" y="1634"/>
                  </a:cubicBezTo>
                  <a:cubicBezTo>
                    <a:pt x="2469" y="1638"/>
                    <a:pt x="2448" y="1636"/>
                    <a:pt x="2434" y="1636"/>
                  </a:cubicBezTo>
                  <a:cubicBezTo>
                    <a:pt x="2418" y="1636"/>
                    <a:pt x="2401" y="1636"/>
                    <a:pt x="2385" y="1636"/>
                  </a:cubicBezTo>
                  <a:cubicBezTo>
                    <a:pt x="2370" y="1636"/>
                    <a:pt x="2353" y="1632"/>
                    <a:pt x="2340" y="1624"/>
                  </a:cubicBezTo>
                  <a:close/>
                  <a:moveTo>
                    <a:pt x="2605" y="1791"/>
                  </a:moveTo>
                  <a:cubicBezTo>
                    <a:pt x="2605" y="1791"/>
                    <a:pt x="2605" y="1791"/>
                    <a:pt x="2604" y="1791"/>
                  </a:cubicBezTo>
                  <a:cubicBezTo>
                    <a:pt x="2602" y="1794"/>
                    <a:pt x="2598" y="1797"/>
                    <a:pt x="2593" y="1798"/>
                  </a:cubicBezTo>
                  <a:cubicBezTo>
                    <a:pt x="2589" y="1800"/>
                    <a:pt x="2583" y="1801"/>
                    <a:pt x="2576" y="1801"/>
                  </a:cubicBezTo>
                  <a:cubicBezTo>
                    <a:pt x="2569" y="1801"/>
                    <a:pt x="2569" y="1801"/>
                    <a:pt x="2569" y="1801"/>
                  </a:cubicBezTo>
                  <a:cubicBezTo>
                    <a:pt x="2569" y="1801"/>
                    <a:pt x="2569" y="1801"/>
                    <a:pt x="2569" y="1801"/>
                  </a:cubicBezTo>
                  <a:cubicBezTo>
                    <a:pt x="2541" y="1801"/>
                    <a:pt x="2512" y="1801"/>
                    <a:pt x="2483" y="1801"/>
                  </a:cubicBezTo>
                  <a:cubicBezTo>
                    <a:pt x="2480" y="1801"/>
                    <a:pt x="2476" y="1801"/>
                    <a:pt x="2473" y="1801"/>
                  </a:cubicBezTo>
                  <a:cubicBezTo>
                    <a:pt x="2473" y="1801"/>
                    <a:pt x="2473" y="1801"/>
                    <a:pt x="2473" y="1801"/>
                  </a:cubicBezTo>
                  <a:cubicBezTo>
                    <a:pt x="2453" y="1799"/>
                    <a:pt x="2432" y="1790"/>
                    <a:pt x="2419" y="1775"/>
                  </a:cubicBezTo>
                  <a:cubicBezTo>
                    <a:pt x="2418" y="1773"/>
                    <a:pt x="2416" y="1771"/>
                    <a:pt x="2415" y="1769"/>
                  </a:cubicBezTo>
                  <a:cubicBezTo>
                    <a:pt x="2415" y="1769"/>
                    <a:pt x="2415" y="1769"/>
                    <a:pt x="2415" y="1769"/>
                  </a:cubicBezTo>
                  <a:cubicBezTo>
                    <a:pt x="2415" y="1769"/>
                    <a:pt x="2415" y="1769"/>
                    <a:pt x="2415" y="1769"/>
                  </a:cubicBezTo>
                  <a:cubicBezTo>
                    <a:pt x="2409" y="1758"/>
                    <a:pt x="2402" y="1747"/>
                    <a:pt x="2396" y="1736"/>
                  </a:cubicBezTo>
                  <a:cubicBezTo>
                    <a:pt x="2392" y="1728"/>
                    <a:pt x="2383" y="1716"/>
                    <a:pt x="2381" y="1706"/>
                  </a:cubicBezTo>
                  <a:cubicBezTo>
                    <a:pt x="2381" y="1706"/>
                    <a:pt x="2381" y="1706"/>
                    <a:pt x="2381" y="1706"/>
                  </a:cubicBezTo>
                  <a:cubicBezTo>
                    <a:pt x="2380" y="1705"/>
                    <a:pt x="2380" y="1704"/>
                    <a:pt x="2380" y="1703"/>
                  </a:cubicBezTo>
                  <a:cubicBezTo>
                    <a:pt x="2379" y="1693"/>
                    <a:pt x="2387" y="1688"/>
                    <a:pt x="2396" y="1685"/>
                  </a:cubicBezTo>
                  <a:cubicBezTo>
                    <a:pt x="2396" y="1685"/>
                    <a:pt x="2396" y="1685"/>
                    <a:pt x="2396" y="1685"/>
                  </a:cubicBezTo>
                  <a:cubicBezTo>
                    <a:pt x="2396" y="1685"/>
                    <a:pt x="2397" y="1685"/>
                    <a:pt x="2397" y="1685"/>
                  </a:cubicBezTo>
                  <a:cubicBezTo>
                    <a:pt x="2398" y="1685"/>
                    <a:pt x="2398" y="1685"/>
                    <a:pt x="2399" y="1684"/>
                  </a:cubicBezTo>
                  <a:cubicBezTo>
                    <a:pt x="2403" y="1683"/>
                    <a:pt x="2408" y="1683"/>
                    <a:pt x="2413" y="1683"/>
                  </a:cubicBezTo>
                  <a:cubicBezTo>
                    <a:pt x="2470" y="1683"/>
                    <a:pt x="2470" y="1683"/>
                    <a:pt x="2470" y="1683"/>
                  </a:cubicBezTo>
                  <a:cubicBezTo>
                    <a:pt x="2479" y="1683"/>
                    <a:pt x="2489" y="1683"/>
                    <a:pt x="2498" y="1683"/>
                  </a:cubicBezTo>
                  <a:cubicBezTo>
                    <a:pt x="2498" y="1683"/>
                    <a:pt x="2498" y="1683"/>
                    <a:pt x="2498" y="1683"/>
                  </a:cubicBezTo>
                  <a:cubicBezTo>
                    <a:pt x="2499" y="1683"/>
                    <a:pt x="2499" y="1683"/>
                    <a:pt x="2500" y="1683"/>
                  </a:cubicBezTo>
                  <a:cubicBezTo>
                    <a:pt x="2502" y="1683"/>
                    <a:pt x="2505" y="1683"/>
                    <a:pt x="2507" y="1683"/>
                  </a:cubicBezTo>
                  <a:cubicBezTo>
                    <a:pt x="2508" y="1683"/>
                    <a:pt x="2508" y="1683"/>
                    <a:pt x="2509" y="1683"/>
                  </a:cubicBezTo>
                  <a:cubicBezTo>
                    <a:pt x="2527" y="1685"/>
                    <a:pt x="2546" y="1692"/>
                    <a:pt x="2558" y="1705"/>
                  </a:cubicBezTo>
                  <a:cubicBezTo>
                    <a:pt x="2559" y="1705"/>
                    <a:pt x="2560" y="1706"/>
                    <a:pt x="2561" y="1707"/>
                  </a:cubicBezTo>
                  <a:cubicBezTo>
                    <a:pt x="2561" y="1708"/>
                    <a:pt x="2562" y="1708"/>
                    <a:pt x="2562" y="1709"/>
                  </a:cubicBezTo>
                  <a:cubicBezTo>
                    <a:pt x="2563" y="1710"/>
                    <a:pt x="2563" y="1710"/>
                    <a:pt x="2564" y="1711"/>
                  </a:cubicBezTo>
                  <a:cubicBezTo>
                    <a:pt x="2564" y="1711"/>
                    <a:pt x="2564" y="1711"/>
                    <a:pt x="2564" y="1711"/>
                  </a:cubicBezTo>
                  <a:cubicBezTo>
                    <a:pt x="2566" y="1713"/>
                    <a:pt x="2566" y="1713"/>
                    <a:pt x="2566" y="1713"/>
                  </a:cubicBezTo>
                  <a:cubicBezTo>
                    <a:pt x="2571" y="1721"/>
                    <a:pt x="2576" y="1729"/>
                    <a:pt x="2582" y="1737"/>
                  </a:cubicBezTo>
                  <a:cubicBezTo>
                    <a:pt x="2582" y="1737"/>
                    <a:pt x="2582" y="1737"/>
                    <a:pt x="2582" y="1737"/>
                  </a:cubicBezTo>
                  <a:cubicBezTo>
                    <a:pt x="2589" y="1748"/>
                    <a:pt x="2599" y="1759"/>
                    <a:pt x="2605" y="1772"/>
                  </a:cubicBezTo>
                  <a:cubicBezTo>
                    <a:pt x="2606" y="1773"/>
                    <a:pt x="2606" y="1773"/>
                    <a:pt x="2606" y="1774"/>
                  </a:cubicBezTo>
                  <a:cubicBezTo>
                    <a:pt x="2607" y="1775"/>
                    <a:pt x="2607" y="1775"/>
                    <a:pt x="2607" y="1775"/>
                  </a:cubicBezTo>
                  <a:cubicBezTo>
                    <a:pt x="2609" y="1782"/>
                    <a:pt x="2608" y="1787"/>
                    <a:pt x="2605" y="1791"/>
                  </a:cubicBezTo>
                  <a:close/>
                  <a:moveTo>
                    <a:pt x="2937" y="318"/>
                  </a:moveTo>
                  <a:cubicBezTo>
                    <a:pt x="3034" y="414"/>
                    <a:pt x="3089" y="549"/>
                    <a:pt x="3089" y="685"/>
                  </a:cubicBezTo>
                  <a:cubicBezTo>
                    <a:pt x="3089" y="821"/>
                    <a:pt x="3034" y="955"/>
                    <a:pt x="2937" y="1051"/>
                  </a:cubicBezTo>
                  <a:cubicBezTo>
                    <a:pt x="3050" y="999"/>
                    <a:pt x="3153" y="855"/>
                    <a:pt x="3152" y="685"/>
                  </a:cubicBezTo>
                  <a:cubicBezTo>
                    <a:pt x="3153" y="514"/>
                    <a:pt x="3050" y="371"/>
                    <a:pt x="2937" y="318"/>
                  </a:cubicBezTo>
                  <a:close/>
                  <a:moveTo>
                    <a:pt x="216" y="318"/>
                  </a:moveTo>
                  <a:cubicBezTo>
                    <a:pt x="104" y="371"/>
                    <a:pt x="0" y="514"/>
                    <a:pt x="2" y="685"/>
                  </a:cubicBezTo>
                  <a:cubicBezTo>
                    <a:pt x="0" y="855"/>
                    <a:pt x="104" y="999"/>
                    <a:pt x="216" y="1051"/>
                  </a:cubicBezTo>
                  <a:cubicBezTo>
                    <a:pt x="120" y="955"/>
                    <a:pt x="64" y="821"/>
                    <a:pt x="65" y="685"/>
                  </a:cubicBezTo>
                  <a:cubicBezTo>
                    <a:pt x="64" y="549"/>
                    <a:pt x="120" y="414"/>
                    <a:pt x="216" y="31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3492500" y="908685"/>
            <a:ext cx="481393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l"/>
            <a:r>
              <a:rPr lang="zh-CN" altLang="en-US" sz="3600" b="1" dirty="0">
                <a:solidFill>
                  <a:srgbClr val="FF0000"/>
                </a:solidFill>
                <a:latin typeface="+mn-ea"/>
                <a:sym typeface="宋体" panose="02010600030101010101" pitchFamily="2" charset="-122"/>
              </a:rPr>
              <a:t>开立方及相关运算</a:t>
            </a:r>
          </a:p>
        </p:txBody>
      </p:sp>
      <p:grpSp>
        <p:nvGrpSpPr>
          <p:cNvPr id="8" name="Group 3"/>
          <p:cNvGrpSpPr/>
          <p:nvPr/>
        </p:nvGrpSpPr>
        <p:grpSpPr>
          <a:xfrm>
            <a:off x="6649403" y="4673918"/>
            <a:ext cx="2219325" cy="1298575"/>
            <a:chOff x="0" y="0"/>
            <a:chExt cx="1398" cy="818"/>
          </a:xfrm>
        </p:grpSpPr>
        <p:sp>
          <p:nvSpPr>
            <p:cNvPr id="23560" name="Text Box 4"/>
            <p:cNvSpPr txBox="1"/>
            <p:nvPr/>
          </p:nvSpPr>
          <p:spPr>
            <a:xfrm>
              <a:off x="0" y="528"/>
              <a:ext cx="1398" cy="29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en-US" altLang="zh-CN" sz="2400" b="1" i="1" dirty="0">
                  <a:solidFill>
                    <a:srgbClr val="FF0000"/>
                  </a:solidFill>
                  <a:latin typeface="Times New Roman" panose="02020603050405020304" charset="0"/>
                  <a:ea typeface="黑体" panose="02010609060101010101" charset="-122"/>
                  <a:cs typeface="Times New Roman" panose="02020603050405020304" charset="0"/>
                </a:rPr>
                <a:t>7</a:t>
              </a:r>
              <a:r>
                <a:rPr lang="zh-CN" altLang="en-US" sz="2400" b="1" dirty="0">
                  <a:solidFill>
                    <a:srgbClr val="FF0000"/>
                  </a:solidFill>
                  <a:latin typeface="Times New Roman" panose="02020603050405020304" charset="0"/>
                  <a:ea typeface="黑体" panose="02010609060101010101" charset="-122"/>
                  <a:cs typeface="Times New Roman" panose="02020603050405020304" charset="0"/>
                </a:rPr>
                <a:t>叫做被开方数</a:t>
              </a:r>
            </a:p>
          </p:txBody>
        </p:sp>
        <p:sp>
          <p:nvSpPr>
            <p:cNvPr id="23561" name="Line 5"/>
            <p:cNvSpPr/>
            <p:nvPr/>
          </p:nvSpPr>
          <p:spPr>
            <a:xfrm flipH="1" flipV="1">
              <a:off x="240" y="0"/>
              <a:ext cx="576" cy="576"/>
            </a:xfrm>
            <a:prstGeom prst="line">
              <a:avLst/>
            </a:prstGeom>
            <a:ln w="57150" cap="flat" cmpd="sng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anchor="t"/>
            <a:lstStyle/>
            <a:p>
              <a:pPr algn="ctr"/>
              <a:endParaRPr lang="zh-CN" altLang="en-US">
                <a:latin typeface="Arial" panose="020B0604020202020204" pitchFamily="34" charset="0"/>
                <a:ea typeface="黑体" panose="02010609060101010101" charset="-122"/>
              </a:endParaRPr>
            </a:p>
          </p:txBody>
        </p:sp>
      </p:grpSp>
      <p:grpSp>
        <p:nvGrpSpPr>
          <p:cNvPr id="9" name="Group 6"/>
          <p:cNvGrpSpPr/>
          <p:nvPr/>
        </p:nvGrpSpPr>
        <p:grpSpPr>
          <a:xfrm>
            <a:off x="2740928" y="4531043"/>
            <a:ext cx="2692549" cy="1281226"/>
            <a:chOff x="152" y="0"/>
            <a:chExt cx="1336" cy="779"/>
          </a:xfrm>
        </p:grpSpPr>
        <p:sp>
          <p:nvSpPr>
            <p:cNvPr id="23563" name="Text Box 7"/>
            <p:cNvSpPr txBox="1"/>
            <p:nvPr/>
          </p:nvSpPr>
          <p:spPr>
            <a:xfrm>
              <a:off x="152" y="499"/>
              <a:ext cx="988" cy="28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zh-CN" altLang="en-US" sz="2400" b="1" dirty="0">
                  <a:solidFill>
                    <a:srgbClr val="FF0000"/>
                  </a:solidFill>
                  <a:latin typeface="Times New Roman" panose="02020603050405020304" charset="0"/>
                  <a:ea typeface="黑体" panose="02010609060101010101" charset="-122"/>
                  <a:cs typeface="Times New Roman" panose="02020603050405020304" charset="0"/>
                </a:rPr>
                <a:t>3叫做根指数 </a:t>
              </a:r>
            </a:p>
          </p:txBody>
        </p:sp>
        <p:sp>
          <p:nvSpPr>
            <p:cNvPr id="23564" name="Line 8"/>
            <p:cNvSpPr/>
            <p:nvPr/>
          </p:nvSpPr>
          <p:spPr>
            <a:xfrm flipV="1">
              <a:off x="816" y="0"/>
              <a:ext cx="672" cy="432"/>
            </a:xfrm>
            <a:prstGeom prst="line">
              <a:avLst/>
            </a:prstGeom>
            <a:ln w="57150" cap="flat" cmpd="sng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anchor="t"/>
            <a:lstStyle/>
            <a:p>
              <a:pPr algn="ctr"/>
              <a:endParaRPr lang="zh-CN" altLang="en-US">
                <a:latin typeface="Arial" panose="020B0604020202020204" pitchFamily="34" charset="0"/>
                <a:ea typeface="黑体" panose="02010609060101010101" charset="-122"/>
              </a:endParaRPr>
            </a:p>
          </p:txBody>
        </p:sp>
      </p:grpSp>
      <p:sp>
        <p:nvSpPr>
          <p:cNvPr id="23565" name="AutoShape 73"/>
          <p:cNvSpPr/>
          <p:nvPr/>
        </p:nvSpPr>
        <p:spPr>
          <a:xfrm>
            <a:off x="5415915" y="3075305"/>
            <a:ext cx="2057400" cy="1600200"/>
          </a:xfrm>
          <a:prstGeom prst="irregularSeal2">
            <a:avLst/>
          </a:prstGeom>
          <a:solidFill>
            <a:srgbClr val="CCFFCC">
              <a:alpha val="39998"/>
            </a:srgb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l"/>
            <a:endParaRPr lang="zh-CN" altLang="en-US" b="1" dirty="0">
              <a:latin typeface="Times New Roman" panose="02020603050405020304" charset="0"/>
              <a:ea typeface="黑体" panose="02010609060101010101" charset="-122"/>
              <a:cs typeface="Times New Roman" panose="02020603050405020304" charset="0"/>
            </a:endParaRPr>
          </a:p>
        </p:txBody>
      </p:sp>
      <p:graphicFrame>
        <p:nvGraphicFramePr>
          <p:cNvPr id="23566" name="Object 74"/>
          <p:cNvGraphicFramePr>
            <a:graphicFrameLocks noChangeAspect="1"/>
          </p:cNvGraphicFramePr>
          <p:nvPr/>
        </p:nvGraphicFramePr>
        <p:xfrm>
          <a:off x="5801043" y="3459957"/>
          <a:ext cx="1058545" cy="10039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3" r:id="rId6" imgW="241300" imgH="228600" progId="Equation.3">
                  <p:embed/>
                </p:oleObj>
              </mc:Choice>
              <mc:Fallback>
                <p:oleObj r:id="rId6" imgW="241300" imgH="228600" progId="Equation.3">
                  <p:embed/>
                  <p:pic>
                    <p:nvPicPr>
                      <p:cNvPr id="0" name="图片 3084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801043" y="3459957"/>
                        <a:ext cx="1058545" cy="100393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67" name="Text Box 75"/>
          <p:cNvSpPr txBox="1"/>
          <p:nvPr/>
        </p:nvSpPr>
        <p:spPr>
          <a:xfrm>
            <a:off x="307181" y="1546225"/>
            <a:ext cx="10571480" cy="16414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l">
              <a:lnSpc>
                <a:spcPct val="140000"/>
              </a:lnSpc>
            </a:pPr>
            <a:r>
              <a:rPr lang="en-US" altLang="zh-CN" sz="2800" b="1" dirty="0"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       </a:t>
            </a:r>
            <a:r>
              <a:rPr lang="zh-CN" altLang="en-US" sz="3600" b="1" dirty="0">
                <a:latin typeface="+mn-ea"/>
                <a:cs typeface="+mn-ea"/>
              </a:rPr>
              <a:t>每个数</a:t>
            </a:r>
            <a:r>
              <a:rPr lang="en-US" altLang="zh-CN" sz="3600" b="1" i="1" dirty="0">
                <a:latin typeface="+mn-ea"/>
                <a:cs typeface="+mn-ea"/>
              </a:rPr>
              <a:t>a</a:t>
            </a:r>
            <a:r>
              <a:rPr lang="zh-CN" altLang="en-US" sz="3600" b="1" dirty="0">
                <a:latin typeface="+mn-ea"/>
                <a:cs typeface="+mn-ea"/>
              </a:rPr>
              <a:t>都有一个立方根，记作      ，读作“三次</a:t>
            </a:r>
          </a:p>
          <a:p>
            <a:pPr algn="l">
              <a:lnSpc>
                <a:spcPct val="140000"/>
              </a:lnSpc>
            </a:pPr>
            <a:r>
              <a:rPr lang="zh-CN" altLang="en-US" sz="3600" b="1" dirty="0">
                <a:latin typeface="+mn-ea"/>
                <a:cs typeface="+mn-ea"/>
              </a:rPr>
              <a:t>根号</a:t>
            </a:r>
            <a:r>
              <a:rPr lang="en-US" altLang="zh-CN" sz="3600" b="1" i="1" dirty="0">
                <a:latin typeface="+mn-ea"/>
                <a:cs typeface="+mn-ea"/>
              </a:rPr>
              <a:t>a</a:t>
            </a:r>
            <a:r>
              <a:rPr lang="en-US" altLang="zh-CN" sz="3600" b="1" dirty="0">
                <a:latin typeface="+mn-ea"/>
                <a:cs typeface="+mn-ea"/>
              </a:rPr>
              <a:t>”. </a:t>
            </a:r>
            <a:r>
              <a:rPr lang="zh-CN" altLang="en-US" sz="3600" b="1" dirty="0">
                <a:latin typeface="+mn-ea"/>
                <a:cs typeface="+mn-ea"/>
              </a:rPr>
              <a:t>如：</a:t>
            </a:r>
            <a:r>
              <a:rPr lang="en-US" altLang="zh-CN" sz="3600" b="1" i="1" dirty="0">
                <a:latin typeface="+mn-ea"/>
                <a:cs typeface="+mn-ea"/>
              </a:rPr>
              <a:t>x</a:t>
            </a:r>
            <a:r>
              <a:rPr lang="en-US" altLang="zh-CN" sz="3600" b="1" baseline="30000" dirty="0">
                <a:latin typeface="+mn-ea"/>
                <a:cs typeface="+mn-ea"/>
              </a:rPr>
              <a:t>3</a:t>
            </a:r>
            <a:r>
              <a:rPr lang="en-US" altLang="zh-CN" sz="3600" b="1" dirty="0">
                <a:latin typeface="+mn-ea"/>
                <a:cs typeface="+mn-ea"/>
              </a:rPr>
              <a:t>=7</a:t>
            </a:r>
            <a:r>
              <a:rPr lang="zh-CN" altLang="en-US" sz="3600" b="1" dirty="0">
                <a:latin typeface="+mn-ea"/>
                <a:cs typeface="+mn-ea"/>
              </a:rPr>
              <a:t>时，</a:t>
            </a:r>
            <a:r>
              <a:rPr lang="en-US" altLang="zh-CN" sz="3600" b="1" i="1" dirty="0">
                <a:latin typeface="+mn-ea"/>
                <a:cs typeface="+mn-ea"/>
              </a:rPr>
              <a:t>x</a:t>
            </a:r>
            <a:r>
              <a:rPr lang="zh-CN" altLang="en-US" sz="3600" b="1" dirty="0">
                <a:latin typeface="+mn-ea"/>
                <a:cs typeface="+mn-ea"/>
              </a:rPr>
              <a:t>是</a:t>
            </a:r>
            <a:r>
              <a:rPr lang="en-US" altLang="zh-CN" sz="3600" b="1" dirty="0">
                <a:latin typeface="+mn-ea"/>
                <a:cs typeface="+mn-ea"/>
              </a:rPr>
              <a:t>7</a:t>
            </a:r>
            <a:r>
              <a:rPr lang="zh-CN" altLang="en-US" sz="3600" b="1" dirty="0">
                <a:latin typeface="+mn-ea"/>
                <a:cs typeface="+mn-ea"/>
              </a:rPr>
              <a:t>的立方根。</a:t>
            </a:r>
          </a:p>
        </p:txBody>
      </p:sp>
      <p:graphicFrame>
        <p:nvGraphicFramePr>
          <p:cNvPr id="23568" name="Object 76"/>
          <p:cNvGraphicFramePr/>
          <p:nvPr/>
        </p:nvGraphicFramePr>
        <p:xfrm>
          <a:off x="7368540" y="1814195"/>
          <a:ext cx="819150" cy="6051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4" r:id="rId8" imgW="241935" imgH="229235" progId="Equation.3">
                  <p:embed/>
                </p:oleObj>
              </mc:Choice>
              <mc:Fallback>
                <p:oleObj r:id="rId8" imgW="241935" imgH="229235" progId="Equation.3">
                  <p:embed/>
                  <p:pic>
                    <p:nvPicPr>
                      <p:cNvPr id="0" name="图片 3091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7368540" y="1814195"/>
                        <a:ext cx="819150" cy="60515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301" name="矩形标注 3"/>
          <p:cNvSpPr/>
          <p:nvPr/>
        </p:nvSpPr>
        <p:spPr>
          <a:xfrm>
            <a:off x="1258253" y="3456305"/>
            <a:ext cx="2498725" cy="757238"/>
          </a:xfrm>
          <a:prstGeom prst="wedgeRectCallout">
            <a:avLst>
              <a:gd name="adj1" fmla="val 136468"/>
              <a:gd name="adj2" fmla="val 7917"/>
            </a:avLst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40" tIns="45720" rIns="91440" bIns="45720" anchor="t"/>
          <a:lstStyle/>
          <a:p>
            <a:pPr algn="l" eaLnBrk="0" hangingPunct="0">
              <a:spcBef>
                <a:spcPct val="50000"/>
              </a:spcBef>
            </a:pPr>
            <a:r>
              <a:rPr lang="zh-CN" altLang="en-US" sz="2400" b="1" dirty="0"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注意:这个根指数3绝对不可省略。</a:t>
            </a:r>
          </a:p>
        </p:txBody>
      </p:sp>
      <p:sp>
        <p:nvSpPr>
          <p:cNvPr id="10" name="矩形 9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1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1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1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130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13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130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13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130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13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130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130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11301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169" name="TextBox 6"/>
          <p:cNvSpPr txBox="1"/>
          <p:nvPr/>
        </p:nvSpPr>
        <p:spPr>
          <a:xfrm>
            <a:off x="-31750" y="762000"/>
            <a:ext cx="12223750" cy="8115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l">
              <a:lnSpc>
                <a:spcPct val="130000"/>
              </a:lnSpc>
            </a:pPr>
            <a:r>
              <a:rPr lang="en-US" altLang="zh-CN" sz="2800" b="1" dirty="0"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   </a:t>
            </a:r>
            <a:r>
              <a:rPr lang="en-US" altLang="zh-CN" sz="2800" b="1" dirty="0">
                <a:latin typeface="+mn-ea"/>
                <a:cs typeface="+mn-ea"/>
              </a:rPr>
              <a:t> </a:t>
            </a:r>
            <a:r>
              <a:rPr lang="zh-CN" altLang="en-US" sz="2800" b="1" dirty="0">
                <a:latin typeface="+mn-ea"/>
                <a:cs typeface="+mn-ea"/>
              </a:rPr>
              <a:t>类似开平方运算</a:t>
            </a:r>
            <a:r>
              <a:rPr lang="zh-CN" altLang="en-US" sz="3600" b="1" dirty="0">
                <a:latin typeface="+mn-ea"/>
                <a:cs typeface="+mn-ea"/>
              </a:rPr>
              <a:t>，求一个数的立方根的运算叫作“</a:t>
            </a:r>
            <a:r>
              <a:rPr lang="zh-CN" altLang="en-US" sz="3600" b="1" dirty="0">
                <a:solidFill>
                  <a:srgbClr val="FF0000"/>
                </a:solidFill>
                <a:latin typeface="+mn-ea"/>
                <a:cs typeface="+mn-ea"/>
              </a:rPr>
              <a:t>开立方</a:t>
            </a:r>
            <a:r>
              <a:rPr lang="zh-CN" altLang="en-US" sz="3600" b="1" dirty="0">
                <a:latin typeface="+mn-ea"/>
                <a:cs typeface="+mn-ea"/>
              </a:rPr>
              <a:t>”</a:t>
            </a:r>
            <a:r>
              <a:rPr lang="zh-CN" altLang="en-US" sz="3600" b="1">
                <a:latin typeface="+mn-ea"/>
                <a:cs typeface="+mn-ea"/>
              </a:rPr>
              <a:t>。</a:t>
            </a:r>
          </a:p>
        </p:txBody>
      </p:sp>
      <p:pic>
        <p:nvPicPr>
          <p:cNvPr id="7170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85290" y="2479040"/>
            <a:ext cx="7320915" cy="3741420"/>
          </a:xfrm>
          <a:prstGeom prst="rect">
            <a:avLst/>
          </a:prstGeom>
          <a:noFill/>
          <a:ln w="9525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3316" name="TextBox 2"/>
          <p:cNvSpPr txBox="1"/>
          <p:nvPr/>
        </p:nvSpPr>
        <p:spPr>
          <a:xfrm>
            <a:off x="3255010" y="1648460"/>
            <a:ext cx="823912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l"/>
            <a:r>
              <a:rPr lang="zh-CN" altLang="en-US" sz="3600" b="1" dirty="0">
                <a:latin typeface="+mn-ea"/>
                <a:cs typeface="+mn-ea"/>
              </a:rPr>
              <a:t>注：“开立方”与“立方”互为</a:t>
            </a:r>
            <a:r>
              <a:rPr lang="zh-CN" altLang="en-US" sz="3600" b="1" dirty="0">
                <a:solidFill>
                  <a:srgbClr val="FF0000"/>
                </a:solidFill>
                <a:latin typeface="+mn-ea"/>
                <a:cs typeface="+mn-ea"/>
              </a:rPr>
              <a:t>逆运算</a:t>
            </a:r>
          </a:p>
        </p:txBody>
      </p:sp>
      <p:sp>
        <p:nvSpPr>
          <p:cNvPr id="8" name="矩形 7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9" grpId="0"/>
      <p:bldP spid="13316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35fc6722-3ad1-4891-a7de-2a6fbf6f9f0e}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中文微软西文new">
      <a:majorFont>
        <a:latin typeface="Times New Roman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A000120150716A04KPBG</Template>
  <TotalTime>31</TotalTime>
  <Words>815</Words>
  <Application>Microsoft Office PowerPoint</Application>
  <PresentationFormat>自定义</PresentationFormat>
  <Paragraphs>165</Paragraphs>
  <Slides>18</Slides>
  <Notes>16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18</vt:i4>
      </vt:variant>
    </vt:vector>
  </HeadingPairs>
  <TitlesOfParts>
    <vt:vector size="22" baseType="lpstr">
      <vt:lpstr>Office 主题</vt:lpstr>
      <vt:lpstr>Equation.KSEE3</vt:lpstr>
      <vt:lpstr>Microsoft 公式 3.0</vt:lpstr>
      <vt:lpstr>MathType 6.0 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hanjibin</dc:creator>
  <cp:lastModifiedBy>ckb</cp:lastModifiedBy>
  <cp:revision>495</cp:revision>
  <dcterms:created xsi:type="dcterms:W3CDTF">2017-03-29T03:26:00Z</dcterms:created>
  <dcterms:modified xsi:type="dcterms:W3CDTF">2020-04-24T02:19:25Z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